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82" r:id="rId2"/>
    <p:sldId id="778" r:id="rId3"/>
    <p:sldId id="579" r:id="rId4"/>
    <p:sldId id="580" r:id="rId5"/>
    <p:sldId id="581" r:id="rId6"/>
    <p:sldId id="582" r:id="rId7"/>
    <p:sldId id="583" r:id="rId8"/>
    <p:sldId id="584" r:id="rId9"/>
    <p:sldId id="585" r:id="rId10"/>
    <p:sldId id="586" r:id="rId11"/>
    <p:sldId id="587" r:id="rId12"/>
    <p:sldId id="588" r:id="rId13"/>
    <p:sldId id="473" r:id="rId14"/>
    <p:sldId id="474" r:id="rId15"/>
    <p:sldId id="793" r:id="rId16"/>
    <p:sldId id="475" r:id="rId17"/>
    <p:sldId id="790" r:id="rId18"/>
    <p:sldId id="477" r:id="rId19"/>
    <p:sldId id="478" r:id="rId20"/>
    <p:sldId id="479" r:id="rId21"/>
    <p:sldId id="480" r:id="rId22"/>
    <p:sldId id="481" r:id="rId23"/>
    <p:sldId id="773" r:id="rId24"/>
    <p:sldId id="510" r:id="rId25"/>
    <p:sldId id="514" r:id="rId26"/>
    <p:sldId id="515" r:id="rId27"/>
    <p:sldId id="568" r:id="rId28"/>
    <p:sldId id="564" r:id="rId29"/>
    <p:sldId id="519" r:id="rId30"/>
    <p:sldId id="518" r:id="rId31"/>
    <p:sldId id="520" r:id="rId32"/>
    <p:sldId id="528" r:id="rId33"/>
    <p:sldId id="533" r:id="rId34"/>
    <p:sldId id="537" r:id="rId35"/>
    <p:sldId id="538" r:id="rId36"/>
    <p:sldId id="569" r:id="rId37"/>
    <p:sldId id="545" r:id="rId38"/>
    <p:sldId id="554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562" r:id="rId47"/>
    <p:sldId id="563" r:id="rId48"/>
    <p:sldId id="791" r:id="rId49"/>
    <p:sldId id="701" r:id="rId50"/>
    <p:sldId id="706" r:id="rId51"/>
    <p:sldId id="707" r:id="rId52"/>
    <p:sldId id="708" r:id="rId53"/>
    <p:sldId id="709" r:id="rId54"/>
    <p:sldId id="710" r:id="rId55"/>
    <p:sldId id="711" r:id="rId56"/>
    <p:sldId id="712" r:id="rId57"/>
    <p:sldId id="794" r:id="rId58"/>
    <p:sldId id="795" r:id="rId59"/>
    <p:sldId id="796" r:id="rId60"/>
    <p:sldId id="713" r:id="rId61"/>
    <p:sldId id="714" r:id="rId62"/>
    <p:sldId id="715" r:id="rId63"/>
    <p:sldId id="719" r:id="rId64"/>
    <p:sldId id="725" r:id="rId65"/>
    <p:sldId id="734" r:id="rId66"/>
    <p:sldId id="780" r:id="rId67"/>
    <p:sldId id="765" r:id="rId68"/>
    <p:sldId id="770" r:id="rId69"/>
    <p:sldId id="766" r:id="rId70"/>
    <p:sldId id="792" r:id="rId71"/>
    <p:sldId id="758" r:id="rId72"/>
    <p:sldId id="759" r:id="rId73"/>
    <p:sldId id="779" r:id="rId74"/>
    <p:sldId id="760" r:id="rId75"/>
    <p:sldId id="761" r:id="rId76"/>
    <p:sldId id="762" r:id="rId77"/>
    <p:sldId id="787" r:id="rId78"/>
    <p:sldId id="788" r:id="rId79"/>
    <p:sldId id="789" r:id="rId80"/>
    <p:sldId id="783" r:id="rId81"/>
    <p:sldId id="784" r:id="rId82"/>
    <p:sldId id="630" r:id="rId83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72" autoAdjust="0"/>
    <p:restoredTop sz="94660"/>
  </p:normalViewPr>
  <p:slideViewPr>
    <p:cSldViewPr snapToGrid="0">
      <p:cViewPr varScale="1">
        <p:scale>
          <a:sx n="66" d="100"/>
          <a:sy n="66" d="100"/>
        </p:scale>
        <p:origin x="54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710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72BA8E33-13E9-4EED-B1FC-76FB9B21AEC7}" type="datetimeFigureOut">
              <a:rPr lang="fa-IR" smtClean="0"/>
              <a:t>27/08/1440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F8A791A-F3CA-4709-B8EF-2A82122AB2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0716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2586-1864-4B22-B480-E5251D430AE6}" type="datetime8">
              <a:rPr lang="fa-IR" smtClean="0"/>
              <a:t>02 مه 19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5861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C3FB7-B727-4E92-BBD1-D21CC8189013}" type="datetime8">
              <a:rPr lang="fa-IR" smtClean="0"/>
              <a:t>02 مه 19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816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E820-DDFA-4650-B77B-CC84A7666716}" type="datetime8">
              <a:rPr lang="fa-IR" smtClean="0"/>
              <a:t>02 مه 19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8133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3490-75B0-476C-A07B-F8D0EA3E0798}" type="datetime8">
              <a:rPr lang="fa-IR" smtClean="0"/>
              <a:t>02 مه 19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3478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653444"/>
            <a:ext cx="10515600" cy="1325563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rgbClr val="002060"/>
                </a:solidFill>
                <a:cs typeface="B Nazanin" panose="00000400000000000000" pitchFamily="2" charset="-78"/>
              </a:defRPr>
            </a:lvl1pPr>
          </a:lstStyle>
          <a:p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8788" y="5736754"/>
            <a:ext cx="2743200" cy="365125"/>
          </a:xfrm>
        </p:spPr>
        <p:txBody>
          <a:bodyPr/>
          <a:lstStyle/>
          <a:p>
            <a:fld id="{04D08FCE-DC96-4C9D-BE7A-C0E3CEF5E149}" type="datetime8">
              <a:rPr lang="fa-IR" smtClean="0"/>
              <a:t>02 مه 19</a:t>
            </a:fld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388" y="5340374"/>
            <a:ext cx="1464235" cy="15176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8068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88253" y="2161218"/>
            <a:ext cx="10515600" cy="4351338"/>
          </a:xfrm>
        </p:spPr>
        <p:txBody>
          <a:bodyPr/>
          <a:lstStyle>
            <a:lvl1pPr>
              <a:defRPr>
                <a:cs typeface="B Nazanin" panose="00000400000000000000" pitchFamily="2" charset="-78"/>
              </a:defRPr>
            </a:lvl1pPr>
            <a:lvl2pPr>
              <a:defRPr>
                <a:cs typeface="B Nazanin" panose="00000400000000000000" pitchFamily="2" charset="-78"/>
              </a:defRPr>
            </a:lvl2pPr>
            <a:lvl3pPr>
              <a:defRPr>
                <a:cs typeface="B Nazanin" panose="00000400000000000000" pitchFamily="2" charset="-78"/>
              </a:defRPr>
            </a:lvl3pPr>
            <a:lvl4pPr>
              <a:defRPr>
                <a:cs typeface="B Nazanin" panose="00000400000000000000" pitchFamily="2" charset="-78"/>
              </a:defRPr>
            </a:lvl4pPr>
            <a:lvl5pPr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515410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8FCE-DC96-4C9D-BE7A-C0E3CEF5E149}" type="datetime8">
              <a:rPr lang="fa-IR" smtClean="0"/>
              <a:t>02 مه 19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71" y="5588519"/>
            <a:ext cx="1350678" cy="1350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8068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199" y="653444"/>
            <a:ext cx="10515600" cy="1325563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rgbClr val="002060"/>
                </a:solidFill>
                <a:cs typeface="B Nazanin" panose="00000400000000000000" pitchFamily="2" charset="-78"/>
              </a:defRPr>
            </a:lvl1pPr>
          </a:lstStyle>
          <a:p>
            <a:endParaRPr lang="fa-IR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2187574"/>
            <a:ext cx="10515600" cy="4351338"/>
          </a:xfrm>
        </p:spPr>
        <p:txBody>
          <a:bodyPr/>
          <a:lstStyle>
            <a:lvl1pPr>
              <a:defRPr>
                <a:cs typeface="B Nazanin" panose="00000400000000000000" pitchFamily="2" charset="-78"/>
              </a:defRPr>
            </a:lvl1pPr>
            <a:lvl2pPr>
              <a:defRPr>
                <a:cs typeface="B Nazanin" panose="00000400000000000000" pitchFamily="2" charset="-78"/>
              </a:defRPr>
            </a:lvl2pPr>
            <a:lvl3pPr>
              <a:defRPr>
                <a:cs typeface="B Nazanin" panose="00000400000000000000" pitchFamily="2" charset="-78"/>
              </a:defRPr>
            </a:lvl3pPr>
            <a:lvl4pPr>
              <a:defRPr>
                <a:cs typeface="B Nazanin" panose="00000400000000000000" pitchFamily="2" charset="-78"/>
              </a:defRPr>
            </a:lvl4pPr>
            <a:lvl5pPr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859568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3245" y="3417888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rgbClr val="002060"/>
                </a:solidFill>
                <a:cs typeface="B Nazanin" panose="00000400000000000000" pitchFamily="2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3688-BEC2-4CA2-9F3F-A873B84DFA7A}" type="datetime8">
              <a:rPr lang="fa-IR" smtClean="0"/>
              <a:t>02 مه 19</a:t>
            </a:fld>
            <a:endParaRPr lang="fa-I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"/>
            <a:ext cx="12192000" cy="2286000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83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839C-0FFD-47D5-92C8-272804CFEB41}" type="datetime8">
              <a:rPr lang="fa-IR" smtClean="0"/>
              <a:t>02 مه 19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09724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7614-0A86-417E-93A8-5DA192C31BB5}" type="datetime8">
              <a:rPr lang="fa-IR" smtClean="0"/>
              <a:t>02 مه 19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5125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7BA9-7404-4451-B892-EAE302C752C8}" type="datetime8">
              <a:rPr lang="fa-IR" smtClean="0"/>
              <a:t>02 مه 19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3487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3144-55ED-4FF3-8164-327115ECD206}" type="datetime8">
              <a:rPr lang="fa-IR" smtClean="0"/>
              <a:t>02 مه 19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4186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C7F8-BE95-41DC-B669-E7D86C439B47}" type="datetime8">
              <a:rPr lang="fa-IR" smtClean="0"/>
              <a:t>02 مه 19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5460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FDFF0-F38B-4D0E-ADA0-3720AF16E014}" type="datetime8">
              <a:rPr lang="fa-IR" smtClean="0"/>
              <a:t>02 مه 19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44008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mailto:s.rezaeeoshternian@rug.n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Convolutional Neural Network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5930265" y="6356350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</a:t>
            </a:fld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1703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10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894" y="2160588"/>
            <a:ext cx="642581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11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160" y="2160588"/>
            <a:ext cx="645928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12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977" y="2160588"/>
            <a:ext cx="6359646" cy="4351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978" y="2287317"/>
            <a:ext cx="6126692" cy="4097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77" y="2273205"/>
            <a:ext cx="6119560" cy="4156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844" y="2160588"/>
            <a:ext cx="653131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41" y="1278477"/>
            <a:ext cx="10515600" cy="1325563"/>
          </a:xfrm>
        </p:spPr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13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8132" y="2821945"/>
            <a:ext cx="10515600" cy="4351338"/>
          </a:xfrm>
        </p:spPr>
        <p:txBody>
          <a:bodyPr/>
          <a:lstStyle/>
          <a:p>
            <a:endParaRPr lang="fa-IR" dirty="0"/>
          </a:p>
        </p:txBody>
      </p:sp>
      <p:sp>
        <p:nvSpPr>
          <p:cNvPr id="5" name="Shape 136"/>
          <p:cNvSpPr/>
          <p:nvPr/>
        </p:nvSpPr>
        <p:spPr>
          <a:xfrm>
            <a:off x="1722875" y="2526049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Shape 138"/>
          <p:cNvSpPr txBox="1"/>
          <p:nvPr/>
        </p:nvSpPr>
        <p:spPr>
          <a:xfrm>
            <a:off x="2438109" y="5592716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8" name="Shape 139"/>
          <p:cNvSpPr txBox="1"/>
          <p:nvPr/>
        </p:nvSpPr>
        <p:spPr>
          <a:xfrm>
            <a:off x="2998075" y="3537683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9" name="Shape 140"/>
          <p:cNvSpPr txBox="1"/>
          <p:nvPr/>
        </p:nvSpPr>
        <p:spPr>
          <a:xfrm>
            <a:off x="1645558" y="6114892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10" name="Shape 141"/>
          <p:cNvSpPr txBox="1"/>
          <p:nvPr/>
        </p:nvSpPr>
        <p:spPr>
          <a:xfrm>
            <a:off x="300942" y="625034"/>
            <a:ext cx="10269200" cy="875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800"/>
              <a:t>Convolution Layer</a:t>
            </a:r>
          </a:p>
        </p:txBody>
      </p:sp>
      <p:sp>
        <p:nvSpPr>
          <p:cNvPr id="11" name="Shape 142"/>
          <p:cNvSpPr txBox="1"/>
          <p:nvPr/>
        </p:nvSpPr>
        <p:spPr>
          <a:xfrm>
            <a:off x="1302575" y="1750383"/>
            <a:ext cx="4466800" cy="632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32x32x3 image</a:t>
            </a:r>
          </a:p>
        </p:txBody>
      </p:sp>
      <p:sp>
        <p:nvSpPr>
          <p:cNvPr id="12" name="Shape 143"/>
          <p:cNvSpPr txBox="1"/>
          <p:nvPr/>
        </p:nvSpPr>
        <p:spPr>
          <a:xfrm>
            <a:off x="2992109" y="5536100"/>
            <a:ext cx="2689199" cy="17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width</a:t>
            </a:r>
          </a:p>
        </p:txBody>
      </p:sp>
      <p:sp>
        <p:nvSpPr>
          <p:cNvPr id="13" name="Shape 144"/>
          <p:cNvSpPr txBox="1"/>
          <p:nvPr/>
        </p:nvSpPr>
        <p:spPr>
          <a:xfrm>
            <a:off x="3552076" y="3515530"/>
            <a:ext cx="2689199" cy="17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height</a:t>
            </a:r>
          </a:p>
        </p:txBody>
      </p:sp>
      <p:sp>
        <p:nvSpPr>
          <p:cNvPr id="14" name="Shape 145"/>
          <p:cNvSpPr txBox="1"/>
          <p:nvPr/>
        </p:nvSpPr>
        <p:spPr>
          <a:xfrm>
            <a:off x="2041476" y="6096688"/>
            <a:ext cx="5876399" cy="17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35280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584" y="1313201"/>
            <a:ext cx="10515600" cy="1325563"/>
          </a:xfrm>
        </p:spPr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820400" y="6336751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14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2696" y="2826540"/>
            <a:ext cx="10515600" cy="4351338"/>
          </a:xfrm>
        </p:spPr>
        <p:txBody>
          <a:bodyPr/>
          <a:lstStyle/>
          <a:p>
            <a:endParaRPr lang="fa-IR" dirty="0"/>
          </a:p>
        </p:txBody>
      </p:sp>
      <p:sp>
        <p:nvSpPr>
          <p:cNvPr id="5" name="Shape 150"/>
          <p:cNvSpPr/>
          <p:nvPr/>
        </p:nvSpPr>
        <p:spPr>
          <a:xfrm>
            <a:off x="1520318" y="2560773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151"/>
          <p:cNvSpPr txBox="1">
            <a:spLocks/>
          </p:cNvSpPr>
          <p:nvPr/>
        </p:nvSpPr>
        <p:spPr>
          <a:xfrm>
            <a:off x="8769438" y="6883557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" dirty="0"/>
          </a:p>
        </p:txBody>
      </p:sp>
      <p:sp>
        <p:nvSpPr>
          <p:cNvPr id="7" name="Shape 152"/>
          <p:cNvSpPr txBox="1"/>
          <p:nvPr/>
        </p:nvSpPr>
        <p:spPr>
          <a:xfrm>
            <a:off x="2235552" y="562744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8" name="Shape 153"/>
          <p:cNvSpPr txBox="1"/>
          <p:nvPr/>
        </p:nvSpPr>
        <p:spPr>
          <a:xfrm>
            <a:off x="2795518" y="3572407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9" name="Shape 154"/>
          <p:cNvSpPr txBox="1"/>
          <p:nvPr/>
        </p:nvSpPr>
        <p:spPr>
          <a:xfrm>
            <a:off x="1443001" y="6149616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10" name="Shape 155"/>
          <p:cNvSpPr txBox="1"/>
          <p:nvPr/>
        </p:nvSpPr>
        <p:spPr>
          <a:xfrm>
            <a:off x="98385" y="659758"/>
            <a:ext cx="10269200" cy="875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800" dirty="0"/>
              <a:t>Convolution Layer</a:t>
            </a:r>
          </a:p>
        </p:txBody>
      </p:sp>
      <p:sp>
        <p:nvSpPr>
          <p:cNvPr id="11" name="Shape 156"/>
          <p:cNvSpPr/>
          <p:nvPr/>
        </p:nvSpPr>
        <p:spPr>
          <a:xfrm>
            <a:off x="5626252" y="3732740"/>
            <a:ext cx="376399" cy="10851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Shape 157"/>
          <p:cNvSpPr txBox="1"/>
          <p:nvPr/>
        </p:nvSpPr>
        <p:spPr>
          <a:xfrm>
            <a:off x="5325185" y="2826540"/>
            <a:ext cx="2820800" cy="469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5x5x3 filter</a:t>
            </a:r>
          </a:p>
        </p:txBody>
      </p:sp>
      <p:sp>
        <p:nvSpPr>
          <p:cNvPr id="13" name="Shape 158"/>
          <p:cNvSpPr txBox="1"/>
          <p:nvPr/>
        </p:nvSpPr>
        <p:spPr>
          <a:xfrm>
            <a:off x="1100018" y="1785107"/>
            <a:ext cx="4466800" cy="632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32x32x3 image</a:t>
            </a:r>
          </a:p>
        </p:txBody>
      </p:sp>
      <p:sp>
        <p:nvSpPr>
          <p:cNvPr id="14" name="Shape 159"/>
          <p:cNvSpPr txBox="1"/>
          <p:nvPr/>
        </p:nvSpPr>
        <p:spPr>
          <a:xfrm>
            <a:off x="7028785" y="4205690"/>
            <a:ext cx="5261600" cy="101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Convolve </a:t>
            </a:r>
            <a:r>
              <a:rPr lang="en" sz="2400"/>
              <a:t>the filter with the image</a:t>
            </a:r>
          </a:p>
          <a:p>
            <a:r>
              <a:rPr lang="en" sz="2400"/>
              <a:t>i.e. “slide over the image spatially, computing dot products”</a:t>
            </a:r>
          </a:p>
        </p:txBody>
      </p:sp>
    </p:spTree>
    <p:extLst>
      <p:ext uri="{BB962C8B-B14F-4D97-AF65-F5344CB8AC3E}">
        <p14:creationId xmlns:p14="http://schemas.microsoft.com/office/powerpoint/2010/main" val="268723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15</a:t>
            </a:fld>
            <a:endParaRPr lang="fa-IR" dirty="0"/>
          </a:p>
        </p:txBody>
      </p:sp>
      <p:sp>
        <p:nvSpPr>
          <p:cNvPr id="6" name="Shape 191"/>
          <p:cNvSpPr txBox="1"/>
          <p:nvPr/>
        </p:nvSpPr>
        <p:spPr>
          <a:xfrm>
            <a:off x="311638" y="839834"/>
            <a:ext cx="10269200" cy="84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dirty="0"/>
              <a:t>Convolution Layer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1026" name="Picture 2" descr="https://cdn-images-1.medium.com/max/1600/1*Zx-ZMLKab7VOCQTxdZ1OA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251" y="2762712"/>
            <a:ext cx="509587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25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16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164"/>
          <p:cNvSpPr/>
          <p:nvPr/>
        </p:nvSpPr>
        <p:spPr>
          <a:xfrm>
            <a:off x="1421933" y="2497113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165"/>
          <p:cNvSpPr txBox="1">
            <a:spLocks/>
          </p:cNvSpPr>
          <p:nvPr/>
        </p:nvSpPr>
        <p:spPr>
          <a:xfrm>
            <a:off x="8671053" y="6819897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7" name="Shape 166"/>
          <p:cNvSpPr txBox="1"/>
          <p:nvPr/>
        </p:nvSpPr>
        <p:spPr>
          <a:xfrm>
            <a:off x="2137167" y="556378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8" name="Shape 167"/>
          <p:cNvSpPr txBox="1"/>
          <p:nvPr/>
        </p:nvSpPr>
        <p:spPr>
          <a:xfrm>
            <a:off x="2697133" y="3508747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9" name="Shape 168"/>
          <p:cNvSpPr txBox="1"/>
          <p:nvPr/>
        </p:nvSpPr>
        <p:spPr>
          <a:xfrm>
            <a:off x="1344616" y="6085956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10" name="Shape 169"/>
          <p:cNvSpPr txBox="1"/>
          <p:nvPr/>
        </p:nvSpPr>
        <p:spPr>
          <a:xfrm>
            <a:off x="0" y="596098"/>
            <a:ext cx="10269200" cy="875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800"/>
              <a:t>Convolution Layer</a:t>
            </a:r>
          </a:p>
        </p:txBody>
      </p:sp>
      <p:sp>
        <p:nvSpPr>
          <p:cNvPr id="11" name="Shape 170"/>
          <p:cNvSpPr/>
          <p:nvPr/>
        </p:nvSpPr>
        <p:spPr>
          <a:xfrm>
            <a:off x="5527867" y="3669080"/>
            <a:ext cx="376399" cy="10851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Shape 171"/>
          <p:cNvSpPr txBox="1"/>
          <p:nvPr/>
        </p:nvSpPr>
        <p:spPr>
          <a:xfrm>
            <a:off x="5226800" y="2762880"/>
            <a:ext cx="2820800" cy="469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5x5x</a:t>
            </a:r>
            <a:r>
              <a:rPr lang="en" sz="3200">
                <a:solidFill>
                  <a:srgbClr val="0000FF"/>
                </a:solidFill>
              </a:rPr>
              <a:t>3</a:t>
            </a:r>
            <a:r>
              <a:rPr lang="en" sz="3200"/>
              <a:t> filter</a:t>
            </a:r>
          </a:p>
        </p:txBody>
      </p:sp>
      <p:sp>
        <p:nvSpPr>
          <p:cNvPr id="13" name="Shape 172"/>
          <p:cNvSpPr txBox="1"/>
          <p:nvPr/>
        </p:nvSpPr>
        <p:spPr>
          <a:xfrm>
            <a:off x="1001633" y="1721447"/>
            <a:ext cx="4466800" cy="632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32x32x</a:t>
            </a:r>
            <a:r>
              <a:rPr lang="en" sz="3200">
                <a:solidFill>
                  <a:srgbClr val="0000FF"/>
                </a:solidFill>
              </a:rPr>
              <a:t>3</a:t>
            </a:r>
            <a:r>
              <a:rPr lang="en" sz="3200"/>
              <a:t> image</a:t>
            </a:r>
          </a:p>
        </p:txBody>
      </p:sp>
      <p:sp>
        <p:nvSpPr>
          <p:cNvPr id="14" name="Shape 173"/>
          <p:cNvSpPr txBox="1"/>
          <p:nvPr/>
        </p:nvSpPr>
        <p:spPr>
          <a:xfrm>
            <a:off x="6930400" y="4142030"/>
            <a:ext cx="5261600" cy="101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Convolve </a:t>
            </a:r>
            <a:r>
              <a:rPr lang="en" sz="2400"/>
              <a:t>the filter with the image</a:t>
            </a:r>
          </a:p>
          <a:p>
            <a:r>
              <a:rPr lang="en" sz="2400"/>
              <a:t>i.e. “slide over the image spatially, computing dot products”</a:t>
            </a:r>
          </a:p>
        </p:txBody>
      </p:sp>
      <p:sp>
        <p:nvSpPr>
          <p:cNvPr id="15" name="Shape 174"/>
          <p:cNvSpPr txBox="1"/>
          <p:nvPr/>
        </p:nvSpPr>
        <p:spPr>
          <a:xfrm>
            <a:off x="6618034" y="964098"/>
            <a:ext cx="4377999" cy="779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Filters always extend the full depth of the input volume</a:t>
            </a:r>
          </a:p>
        </p:txBody>
      </p:sp>
      <p:cxnSp>
        <p:nvCxnSpPr>
          <p:cNvPr id="16" name="Shape 175"/>
          <p:cNvCxnSpPr>
            <a:endCxn id="12" idx="0"/>
          </p:cNvCxnSpPr>
          <p:nvPr/>
        </p:nvCxnSpPr>
        <p:spPr>
          <a:xfrm flipH="1">
            <a:off x="6637200" y="2061680"/>
            <a:ext cx="786400" cy="701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" name="Shape 176"/>
          <p:cNvCxnSpPr/>
          <p:nvPr/>
        </p:nvCxnSpPr>
        <p:spPr>
          <a:xfrm flipH="1">
            <a:off x="2798334" y="1566898"/>
            <a:ext cx="3445199" cy="3043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76287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17</a:t>
            </a:fld>
            <a:endParaRPr lang="fa-I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1" y="1316225"/>
            <a:ext cx="6080714" cy="4351337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45" y="4559322"/>
            <a:ext cx="3134947" cy="13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3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18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204"/>
          <p:cNvSpPr txBox="1">
            <a:spLocks/>
          </p:cNvSpPr>
          <p:nvPr/>
        </p:nvSpPr>
        <p:spPr>
          <a:xfrm>
            <a:off x="8671053" y="6958793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6" name="Shape 205"/>
          <p:cNvSpPr/>
          <p:nvPr/>
        </p:nvSpPr>
        <p:spPr>
          <a:xfrm>
            <a:off x="2184534" y="3618794"/>
            <a:ext cx="376399" cy="10851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Shape 206"/>
          <p:cNvSpPr/>
          <p:nvPr/>
        </p:nvSpPr>
        <p:spPr>
          <a:xfrm>
            <a:off x="4312867" y="3973194"/>
            <a:ext cx="376399" cy="3763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" name="Shape 207"/>
          <p:cNvCxnSpPr>
            <a:endCxn id="7" idx="2"/>
          </p:cNvCxnSpPr>
          <p:nvPr/>
        </p:nvCxnSpPr>
        <p:spPr>
          <a:xfrm rot="10800000" flipH="1">
            <a:off x="2326867" y="4161392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208"/>
          <p:cNvCxnSpPr>
            <a:endCxn id="7" idx="2"/>
          </p:cNvCxnSpPr>
          <p:nvPr/>
        </p:nvCxnSpPr>
        <p:spPr>
          <a:xfrm>
            <a:off x="2352867" y="3844992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" name="Shape 209"/>
          <p:cNvCxnSpPr>
            <a:endCxn id="7" idx="2"/>
          </p:cNvCxnSpPr>
          <p:nvPr/>
        </p:nvCxnSpPr>
        <p:spPr>
          <a:xfrm>
            <a:off x="2534467" y="3645792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210"/>
          <p:cNvCxnSpPr>
            <a:endCxn id="7" idx="2"/>
          </p:cNvCxnSpPr>
          <p:nvPr/>
        </p:nvCxnSpPr>
        <p:spPr>
          <a:xfrm rot="10800000" flipH="1">
            <a:off x="2569267" y="4161392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211"/>
          <p:cNvSpPr txBox="1"/>
          <p:nvPr/>
        </p:nvSpPr>
        <p:spPr>
          <a:xfrm>
            <a:off x="2446000" y="538946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13" name="Shape 212"/>
          <p:cNvSpPr txBox="1"/>
          <p:nvPr/>
        </p:nvSpPr>
        <p:spPr>
          <a:xfrm>
            <a:off x="2931733" y="2625227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14" name="Shape 213"/>
          <p:cNvSpPr txBox="1"/>
          <p:nvPr/>
        </p:nvSpPr>
        <p:spPr>
          <a:xfrm>
            <a:off x="1551849" y="5911636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15" name="Shape 214"/>
          <p:cNvSpPr txBox="1"/>
          <p:nvPr/>
        </p:nvSpPr>
        <p:spPr>
          <a:xfrm>
            <a:off x="161167" y="828260"/>
            <a:ext cx="10269200" cy="84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Convolution Layer</a:t>
            </a:r>
          </a:p>
        </p:txBody>
      </p:sp>
      <p:sp>
        <p:nvSpPr>
          <p:cNvPr id="16" name="Shape 215"/>
          <p:cNvSpPr/>
          <p:nvPr/>
        </p:nvSpPr>
        <p:spPr>
          <a:xfrm>
            <a:off x="1629167" y="2322793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Shape 216"/>
          <p:cNvSpPr txBox="1"/>
          <p:nvPr/>
        </p:nvSpPr>
        <p:spPr>
          <a:xfrm>
            <a:off x="4639634" y="1759626"/>
            <a:ext cx="4846799" cy="73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</a:p>
          <a:p>
            <a:r>
              <a:rPr lang="en" sz="32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18" name="Shape 217"/>
          <p:cNvCxnSpPr/>
          <p:nvPr/>
        </p:nvCxnSpPr>
        <p:spPr>
          <a:xfrm flipH="1">
            <a:off x="3131534" y="2081994"/>
            <a:ext cx="1312399" cy="3107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218"/>
          <p:cNvCxnSpPr/>
          <p:nvPr/>
        </p:nvCxnSpPr>
        <p:spPr>
          <a:xfrm flipH="1">
            <a:off x="2716865" y="2726694"/>
            <a:ext cx="1865200" cy="725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219"/>
          <p:cNvCxnSpPr/>
          <p:nvPr/>
        </p:nvCxnSpPr>
        <p:spPr>
          <a:xfrm>
            <a:off x="5295867" y="4165793"/>
            <a:ext cx="31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220"/>
          <p:cNvSpPr txBox="1"/>
          <p:nvPr/>
        </p:nvSpPr>
        <p:spPr>
          <a:xfrm>
            <a:off x="5123233" y="4349594"/>
            <a:ext cx="4363200" cy="1085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convolve (slide) over all spatial locations</a:t>
            </a:r>
          </a:p>
        </p:txBody>
      </p:sp>
      <p:sp>
        <p:nvSpPr>
          <p:cNvPr id="22" name="Shape 221"/>
          <p:cNvSpPr/>
          <p:nvPr/>
        </p:nvSpPr>
        <p:spPr>
          <a:xfrm>
            <a:off x="9433267" y="2322793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hape 222"/>
          <p:cNvSpPr txBox="1"/>
          <p:nvPr/>
        </p:nvSpPr>
        <p:spPr>
          <a:xfrm>
            <a:off x="9440467" y="1433227"/>
            <a:ext cx="2405999" cy="725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4" name="Shape 223"/>
          <p:cNvSpPr txBox="1"/>
          <p:nvPr/>
        </p:nvSpPr>
        <p:spPr>
          <a:xfrm>
            <a:off x="9279258" y="5940765"/>
            <a:ext cx="437599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1</a:t>
            </a:r>
          </a:p>
        </p:txBody>
      </p:sp>
      <p:sp>
        <p:nvSpPr>
          <p:cNvPr id="25" name="Shape 224"/>
          <p:cNvSpPr txBox="1"/>
          <p:nvPr/>
        </p:nvSpPr>
        <p:spPr>
          <a:xfrm>
            <a:off x="10169271" y="533319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26" name="Shape 225"/>
          <p:cNvSpPr txBox="1"/>
          <p:nvPr/>
        </p:nvSpPr>
        <p:spPr>
          <a:xfrm>
            <a:off x="10708471" y="3451876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7992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19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230"/>
          <p:cNvSpPr/>
          <p:nvPr/>
        </p:nvSpPr>
        <p:spPr>
          <a:xfrm>
            <a:off x="9391201" y="2315777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231"/>
          <p:cNvSpPr txBox="1">
            <a:spLocks/>
          </p:cNvSpPr>
          <p:nvPr/>
        </p:nvSpPr>
        <p:spPr>
          <a:xfrm>
            <a:off x="8628987" y="6951777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7" name="Shape 232"/>
          <p:cNvSpPr/>
          <p:nvPr/>
        </p:nvSpPr>
        <p:spPr>
          <a:xfrm>
            <a:off x="2142468" y="3611778"/>
            <a:ext cx="376399" cy="1085199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Shape 233"/>
          <p:cNvSpPr/>
          <p:nvPr/>
        </p:nvSpPr>
        <p:spPr>
          <a:xfrm>
            <a:off x="4270801" y="3966178"/>
            <a:ext cx="376399" cy="3763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" name="Shape 234"/>
          <p:cNvCxnSpPr>
            <a:endCxn id="8" idx="2"/>
          </p:cNvCxnSpPr>
          <p:nvPr/>
        </p:nvCxnSpPr>
        <p:spPr>
          <a:xfrm rot="10800000" flipH="1">
            <a:off x="2284801" y="4154376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" name="Shape 235"/>
          <p:cNvCxnSpPr>
            <a:endCxn id="8" idx="2"/>
          </p:cNvCxnSpPr>
          <p:nvPr/>
        </p:nvCxnSpPr>
        <p:spPr>
          <a:xfrm>
            <a:off x="2310801" y="3837976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236"/>
          <p:cNvCxnSpPr>
            <a:endCxn id="8" idx="2"/>
          </p:cNvCxnSpPr>
          <p:nvPr/>
        </p:nvCxnSpPr>
        <p:spPr>
          <a:xfrm>
            <a:off x="2492401" y="3638776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237"/>
          <p:cNvCxnSpPr>
            <a:endCxn id="8" idx="2"/>
          </p:cNvCxnSpPr>
          <p:nvPr/>
        </p:nvCxnSpPr>
        <p:spPr>
          <a:xfrm rot="10800000" flipH="1">
            <a:off x="2527201" y="4154376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238"/>
          <p:cNvSpPr txBox="1"/>
          <p:nvPr/>
        </p:nvSpPr>
        <p:spPr>
          <a:xfrm>
            <a:off x="2403934" y="5382444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14" name="Shape 239"/>
          <p:cNvSpPr txBox="1"/>
          <p:nvPr/>
        </p:nvSpPr>
        <p:spPr>
          <a:xfrm>
            <a:off x="2889667" y="2618211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15" name="Shape 240"/>
          <p:cNvSpPr txBox="1"/>
          <p:nvPr/>
        </p:nvSpPr>
        <p:spPr>
          <a:xfrm>
            <a:off x="1509783" y="5904620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16" name="Shape 241"/>
          <p:cNvSpPr txBox="1"/>
          <p:nvPr/>
        </p:nvSpPr>
        <p:spPr>
          <a:xfrm>
            <a:off x="119101" y="821244"/>
            <a:ext cx="10269200" cy="84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Convolution Layer</a:t>
            </a:r>
          </a:p>
        </p:txBody>
      </p:sp>
      <p:sp>
        <p:nvSpPr>
          <p:cNvPr id="17" name="Shape 242"/>
          <p:cNvSpPr txBox="1"/>
          <p:nvPr/>
        </p:nvSpPr>
        <p:spPr>
          <a:xfrm>
            <a:off x="4597568" y="1752610"/>
            <a:ext cx="4846799" cy="73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</a:p>
          <a:p>
            <a:r>
              <a:rPr lang="en" sz="3200">
                <a:solidFill>
                  <a:srgbClr val="38761D"/>
                </a:solidFill>
              </a:rPr>
              <a:t>5x5x3 filter</a:t>
            </a:r>
          </a:p>
        </p:txBody>
      </p:sp>
      <p:cxnSp>
        <p:nvCxnSpPr>
          <p:cNvPr id="18" name="Shape 243"/>
          <p:cNvCxnSpPr/>
          <p:nvPr/>
        </p:nvCxnSpPr>
        <p:spPr>
          <a:xfrm flipH="1">
            <a:off x="3089468" y="2074978"/>
            <a:ext cx="1312399" cy="3107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244"/>
          <p:cNvCxnSpPr/>
          <p:nvPr/>
        </p:nvCxnSpPr>
        <p:spPr>
          <a:xfrm flipH="1">
            <a:off x="2674799" y="2719678"/>
            <a:ext cx="1865200" cy="725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245"/>
          <p:cNvCxnSpPr/>
          <p:nvPr/>
        </p:nvCxnSpPr>
        <p:spPr>
          <a:xfrm>
            <a:off x="5253801" y="4158777"/>
            <a:ext cx="31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246"/>
          <p:cNvSpPr txBox="1"/>
          <p:nvPr/>
        </p:nvSpPr>
        <p:spPr>
          <a:xfrm>
            <a:off x="5081167" y="4342578"/>
            <a:ext cx="4363200" cy="1085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convolve (slide) over all spatial locations</a:t>
            </a:r>
          </a:p>
        </p:txBody>
      </p:sp>
      <p:sp>
        <p:nvSpPr>
          <p:cNvPr id="22" name="Shape 247"/>
          <p:cNvSpPr/>
          <p:nvPr/>
        </p:nvSpPr>
        <p:spPr>
          <a:xfrm>
            <a:off x="9895171" y="2315777"/>
            <a:ext cx="1275200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hape 248"/>
          <p:cNvSpPr txBox="1"/>
          <p:nvPr/>
        </p:nvSpPr>
        <p:spPr>
          <a:xfrm>
            <a:off x="9357801" y="1731011"/>
            <a:ext cx="2751199" cy="725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</a:p>
        </p:txBody>
      </p:sp>
      <p:sp>
        <p:nvSpPr>
          <p:cNvPr id="24" name="Shape 249"/>
          <p:cNvSpPr txBox="1"/>
          <p:nvPr/>
        </p:nvSpPr>
        <p:spPr>
          <a:xfrm>
            <a:off x="9741163" y="5933749"/>
            <a:ext cx="437599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1</a:t>
            </a:r>
          </a:p>
        </p:txBody>
      </p:sp>
      <p:sp>
        <p:nvSpPr>
          <p:cNvPr id="25" name="Shape 250"/>
          <p:cNvSpPr txBox="1"/>
          <p:nvPr/>
        </p:nvSpPr>
        <p:spPr>
          <a:xfrm>
            <a:off x="10631174" y="532617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26" name="Shape 251"/>
          <p:cNvSpPr txBox="1"/>
          <p:nvPr/>
        </p:nvSpPr>
        <p:spPr>
          <a:xfrm>
            <a:off x="11170374" y="344486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27" name="Shape 252"/>
          <p:cNvSpPr/>
          <p:nvPr/>
        </p:nvSpPr>
        <p:spPr>
          <a:xfrm>
            <a:off x="1587101" y="231577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Shape 253"/>
          <p:cNvSpPr txBox="1"/>
          <p:nvPr/>
        </p:nvSpPr>
        <p:spPr>
          <a:xfrm>
            <a:off x="5440001" y="653444"/>
            <a:ext cx="6751999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consider a second, </a:t>
            </a:r>
            <a:r>
              <a:rPr lang="en" sz="3200">
                <a:solidFill>
                  <a:srgbClr val="38761D"/>
                </a:solidFill>
              </a:rPr>
              <a:t>green </a:t>
            </a:r>
            <a:r>
              <a:rPr lang="en" sz="320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8992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48" y="2057351"/>
            <a:ext cx="5403569" cy="3866152"/>
          </a:xfrm>
        </p:spPr>
      </p:pic>
    </p:spTree>
    <p:extLst>
      <p:ext uri="{BB962C8B-B14F-4D97-AF65-F5344CB8AC3E}">
        <p14:creationId xmlns:p14="http://schemas.microsoft.com/office/powerpoint/2010/main" val="161485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20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258"/>
          <p:cNvSpPr/>
          <p:nvPr/>
        </p:nvSpPr>
        <p:spPr>
          <a:xfrm>
            <a:off x="1824734" y="1896458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259"/>
          <p:cNvSpPr/>
          <p:nvPr/>
        </p:nvSpPr>
        <p:spPr>
          <a:xfrm>
            <a:off x="7800034" y="1896458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Shape 260"/>
          <p:cNvSpPr txBox="1">
            <a:spLocks/>
          </p:cNvSpPr>
          <p:nvPr/>
        </p:nvSpPr>
        <p:spPr>
          <a:xfrm>
            <a:off x="8866620" y="6837258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8" name="Shape 261"/>
          <p:cNvSpPr txBox="1"/>
          <p:nvPr/>
        </p:nvSpPr>
        <p:spPr>
          <a:xfrm>
            <a:off x="2641567" y="4963125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9" name="Shape 262"/>
          <p:cNvSpPr txBox="1"/>
          <p:nvPr/>
        </p:nvSpPr>
        <p:spPr>
          <a:xfrm>
            <a:off x="3127300" y="2198892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10" name="Shape 263"/>
          <p:cNvSpPr txBox="1"/>
          <p:nvPr/>
        </p:nvSpPr>
        <p:spPr>
          <a:xfrm>
            <a:off x="1747416" y="5485301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cxnSp>
        <p:nvCxnSpPr>
          <p:cNvPr id="11" name="Shape 264"/>
          <p:cNvCxnSpPr/>
          <p:nvPr/>
        </p:nvCxnSpPr>
        <p:spPr>
          <a:xfrm>
            <a:off x="3967434" y="3739458"/>
            <a:ext cx="31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265"/>
          <p:cNvSpPr txBox="1"/>
          <p:nvPr/>
        </p:nvSpPr>
        <p:spPr>
          <a:xfrm>
            <a:off x="3998000" y="3720059"/>
            <a:ext cx="4363200" cy="1085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Convolution Layer</a:t>
            </a:r>
          </a:p>
        </p:txBody>
      </p:sp>
      <p:sp>
        <p:nvSpPr>
          <p:cNvPr id="13" name="Shape 266"/>
          <p:cNvSpPr/>
          <p:nvPr/>
        </p:nvSpPr>
        <p:spPr>
          <a:xfrm>
            <a:off x="7999203" y="1896458"/>
            <a:ext cx="1275200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Shape 267"/>
          <p:cNvSpPr txBox="1"/>
          <p:nvPr/>
        </p:nvSpPr>
        <p:spPr>
          <a:xfrm>
            <a:off x="7969834" y="1311692"/>
            <a:ext cx="2751199" cy="725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</a:p>
        </p:txBody>
      </p:sp>
      <p:sp>
        <p:nvSpPr>
          <p:cNvPr id="15" name="Shape 268"/>
          <p:cNvSpPr txBox="1"/>
          <p:nvPr/>
        </p:nvSpPr>
        <p:spPr>
          <a:xfrm>
            <a:off x="8149996" y="5514430"/>
            <a:ext cx="437599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</a:p>
        </p:txBody>
      </p:sp>
      <p:sp>
        <p:nvSpPr>
          <p:cNvPr id="16" name="Shape 269"/>
          <p:cNvSpPr txBox="1"/>
          <p:nvPr/>
        </p:nvSpPr>
        <p:spPr>
          <a:xfrm>
            <a:off x="9557440" y="4932491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17" name="Shape 270"/>
          <p:cNvSpPr txBox="1"/>
          <p:nvPr/>
        </p:nvSpPr>
        <p:spPr>
          <a:xfrm>
            <a:off x="10213040" y="282540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18" name="Shape 271"/>
          <p:cNvSpPr txBox="1"/>
          <p:nvPr/>
        </p:nvSpPr>
        <p:spPr>
          <a:xfrm>
            <a:off x="564000" y="740091"/>
            <a:ext cx="11628000" cy="51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667"/>
              <a:t>For example, if we had 6 5x5 filters, we’ll get 6 separate activation maps:</a:t>
            </a:r>
          </a:p>
        </p:txBody>
      </p:sp>
      <p:sp>
        <p:nvSpPr>
          <p:cNvPr id="19" name="Shape 272"/>
          <p:cNvSpPr/>
          <p:nvPr/>
        </p:nvSpPr>
        <p:spPr>
          <a:xfrm>
            <a:off x="8202403" y="1896458"/>
            <a:ext cx="1275200" cy="36772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Shape 273"/>
          <p:cNvSpPr/>
          <p:nvPr/>
        </p:nvSpPr>
        <p:spPr>
          <a:xfrm>
            <a:off x="8405603" y="1896458"/>
            <a:ext cx="1275200" cy="36772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Shape 274"/>
          <p:cNvSpPr/>
          <p:nvPr/>
        </p:nvSpPr>
        <p:spPr>
          <a:xfrm>
            <a:off x="8608803" y="1896458"/>
            <a:ext cx="1275200" cy="36772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Shape 275"/>
          <p:cNvSpPr/>
          <p:nvPr/>
        </p:nvSpPr>
        <p:spPr>
          <a:xfrm>
            <a:off x="8812003" y="1896458"/>
            <a:ext cx="1275200" cy="36772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hape 276"/>
          <p:cNvSpPr txBox="1"/>
          <p:nvPr/>
        </p:nvSpPr>
        <p:spPr>
          <a:xfrm>
            <a:off x="1288434" y="6094472"/>
            <a:ext cx="11501199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667"/>
              <a:t>We stack these up to get a “new image” of size 28x28x6!</a:t>
            </a:r>
          </a:p>
        </p:txBody>
      </p:sp>
    </p:spTree>
    <p:extLst>
      <p:ext uri="{BB962C8B-B14F-4D97-AF65-F5344CB8AC3E}">
        <p14:creationId xmlns:p14="http://schemas.microsoft.com/office/powerpoint/2010/main" val="38825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21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281"/>
          <p:cNvSpPr txBox="1">
            <a:spLocks/>
          </p:cNvSpPr>
          <p:nvPr/>
        </p:nvSpPr>
        <p:spPr>
          <a:xfrm>
            <a:off x="9625964" y="6767810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6" name="Shape 282"/>
          <p:cNvSpPr txBox="1"/>
          <p:nvPr/>
        </p:nvSpPr>
        <p:spPr>
          <a:xfrm>
            <a:off x="1361878" y="751244"/>
            <a:ext cx="11397600" cy="1312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Preview: </a:t>
            </a:r>
            <a:r>
              <a:rPr lang="en" sz="2400"/>
              <a:t>ConvNet is a sequence of Convolution Layers, interspersed with activation functions</a:t>
            </a:r>
          </a:p>
        </p:txBody>
      </p:sp>
      <p:sp>
        <p:nvSpPr>
          <p:cNvPr id="7" name="Shape 283"/>
          <p:cNvSpPr/>
          <p:nvPr/>
        </p:nvSpPr>
        <p:spPr>
          <a:xfrm>
            <a:off x="1191011" y="2045743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Shape 284"/>
          <p:cNvSpPr txBox="1"/>
          <p:nvPr/>
        </p:nvSpPr>
        <p:spPr>
          <a:xfrm>
            <a:off x="2007844" y="511241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9" name="Shape 285"/>
          <p:cNvSpPr txBox="1"/>
          <p:nvPr/>
        </p:nvSpPr>
        <p:spPr>
          <a:xfrm>
            <a:off x="2493578" y="2348177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10" name="Shape 286"/>
          <p:cNvSpPr txBox="1"/>
          <p:nvPr/>
        </p:nvSpPr>
        <p:spPr>
          <a:xfrm>
            <a:off x="1113694" y="5634587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cxnSp>
        <p:nvCxnSpPr>
          <p:cNvPr id="11" name="Shape 287"/>
          <p:cNvCxnSpPr/>
          <p:nvPr/>
        </p:nvCxnSpPr>
        <p:spPr>
          <a:xfrm>
            <a:off x="2930745" y="3750610"/>
            <a:ext cx="1316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288"/>
          <p:cNvSpPr/>
          <p:nvPr/>
        </p:nvSpPr>
        <p:spPr>
          <a:xfrm>
            <a:off x="4543811" y="2045743"/>
            <a:ext cx="1275200" cy="36772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Shape 289"/>
          <p:cNvSpPr txBox="1"/>
          <p:nvPr/>
        </p:nvSpPr>
        <p:spPr>
          <a:xfrm>
            <a:off x="5360644" y="511241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14" name="Shape 290"/>
          <p:cNvSpPr txBox="1"/>
          <p:nvPr/>
        </p:nvSpPr>
        <p:spPr>
          <a:xfrm>
            <a:off x="5846378" y="2348177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15" name="Shape 291"/>
          <p:cNvSpPr txBox="1"/>
          <p:nvPr/>
        </p:nvSpPr>
        <p:spPr>
          <a:xfrm>
            <a:off x="4466494" y="5634587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</a:p>
        </p:txBody>
      </p:sp>
      <p:sp>
        <p:nvSpPr>
          <p:cNvPr id="16" name="Shape 292"/>
          <p:cNvSpPr txBox="1"/>
          <p:nvPr/>
        </p:nvSpPr>
        <p:spPr>
          <a:xfrm>
            <a:off x="2983178" y="3769610"/>
            <a:ext cx="13167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</a:p>
          <a:p>
            <a:r>
              <a:rPr lang="en" sz="2400"/>
              <a:t>ReLU</a:t>
            </a:r>
          </a:p>
          <a:p>
            <a:r>
              <a:rPr lang="en" sz="2400">
                <a:solidFill>
                  <a:srgbClr val="0000FF"/>
                </a:solidFill>
              </a:rPr>
              <a:t>e.g. 6 5x5x3 filters</a:t>
            </a:r>
          </a:p>
        </p:txBody>
      </p:sp>
    </p:spTree>
    <p:extLst>
      <p:ext uri="{BB962C8B-B14F-4D97-AF65-F5344CB8AC3E}">
        <p14:creationId xmlns:p14="http://schemas.microsoft.com/office/powerpoint/2010/main" val="37782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22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297"/>
          <p:cNvSpPr txBox="1">
            <a:spLocks/>
          </p:cNvSpPr>
          <p:nvPr/>
        </p:nvSpPr>
        <p:spPr>
          <a:xfrm>
            <a:off x="9446557" y="6802534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6" name="Shape 298"/>
          <p:cNvSpPr txBox="1"/>
          <p:nvPr/>
        </p:nvSpPr>
        <p:spPr>
          <a:xfrm>
            <a:off x="1182471" y="785968"/>
            <a:ext cx="11397600" cy="1312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Preview: </a:t>
            </a:r>
            <a:r>
              <a:rPr lang="en" sz="2400"/>
              <a:t>ConvNet is a sequence of Convolutional Layers, interspersed with activation functions</a:t>
            </a:r>
          </a:p>
        </p:txBody>
      </p:sp>
      <p:sp>
        <p:nvSpPr>
          <p:cNvPr id="7" name="Shape 299"/>
          <p:cNvSpPr/>
          <p:nvPr/>
        </p:nvSpPr>
        <p:spPr>
          <a:xfrm>
            <a:off x="1011604" y="208046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Shape 300"/>
          <p:cNvSpPr txBox="1"/>
          <p:nvPr/>
        </p:nvSpPr>
        <p:spPr>
          <a:xfrm>
            <a:off x="1828437" y="5147134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9" name="Shape 301"/>
          <p:cNvSpPr txBox="1"/>
          <p:nvPr/>
        </p:nvSpPr>
        <p:spPr>
          <a:xfrm>
            <a:off x="2314171" y="2382901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10" name="Shape 302"/>
          <p:cNvSpPr txBox="1"/>
          <p:nvPr/>
        </p:nvSpPr>
        <p:spPr>
          <a:xfrm>
            <a:off x="934287" y="5669311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cxnSp>
        <p:nvCxnSpPr>
          <p:cNvPr id="11" name="Shape 303"/>
          <p:cNvCxnSpPr/>
          <p:nvPr/>
        </p:nvCxnSpPr>
        <p:spPr>
          <a:xfrm>
            <a:off x="2751338" y="3785334"/>
            <a:ext cx="1316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304"/>
          <p:cNvSpPr txBox="1"/>
          <p:nvPr/>
        </p:nvSpPr>
        <p:spPr>
          <a:xfrm>
            <a:off x="2803771" y="3804334"/>
            <a:ext cx="13167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</a:p>
          <a:p>
            <a:r>
              <a:rPr lang="en" sz="2400"/>
              <a:t>ReLU</a:t>
            </a:r>
          </a:p>
          <a:p>
            <a:r>
              <a:rPr lang="en" sz="24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13" name="Shape 305"/>
          <p:cNvSpPr/>
          <p:nvPr/>
        </p:nvSpPr>
        <p:spPr>
          <a:xfrm>
            <a:off x="4364404" y="2080467"/>
            <a:ext cx="1275200" cy="36772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Shape 306"/>
          <p:cNvSpPr txBox="1"/>
          <p:nvPr/>
        </p:nvSpPr>
        <p:spPr>
          <a:xfrm>
            <a:off x="5181237" y="5147134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15" name="Shape 307"/>
          <p:cNvSpPr txBox="1"/>
          <p:nvPr/>
        </p:nvSpPr>
        <p:spPr>
          <a:xfrm>
            <a:off x="5666971" y="2382901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</a:p>
        </p:txBody>
      </p:sp>
      <p:sp>
        <p:nvSpPr>
          <p:cNvPr id="16" name="Shape 308"/>
          <p:cNvSpPr txBox="1"/>
          <p:nvPr/>
        </p:nvSpPr>
        <p:spPr>
          <a:xfrm>
            <a:off x="4287087" y="5669311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</a:p>
        </p:txBody>
      </p:sp>
      <p:cxnSp>
        <p:nvCxnSpPr>
          <p:cNvPr id="17" name="Shape 309"/>
          <p:cNvCxnSpPr/>
          <p:nvPr/>
        </p:nvCxnSpPr>
        <p:spPr>
          <a:xfrm>
            <a:off x="6408938" y="3785334"/>
            <a:ext cx="1316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" name="Shape 310"/>
          <p:cNvSpPr txBox="1"/>
          <p:nvPr/>
        </p:nvSpPr>
        <p:spPr>
          <a:xfrm>
            <a:off x="6461371" y="3804334"/>
            <a:ext cx="1417600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</a:p>
          <a:p>
            <a:r>
              <a:rPr lang="en" sz="2400"/>
              <a:t>ReLU</a:t>
            </a:r>
          </a:p>
          <a:p>
            <a:r>
              <a:rPr lang="en" sz="2400">
                <a:solidFill>
                  <a:srgbClr val="38761D"/>
                </a:solidFill>
              </a:rPr>
              <a:t>e.g. 10 5x5x</a:t>
            </a:r>
            <a:r>
              <a:rPr lang="en" sz="2400" b="1">
                <a:solidFill>
                  <a:srgbClr val="38761D"/>
                </a:solidFill>
              </a:rPr>
              <a:t>6 </a:t>
            </a:r>
            <a:r>
              <a:rPr lang="en" sz="24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19" name="Shape 311"/>
          <p:cNvSpPr/>
          <p:nvPr/>
        </p:nvSpPr>
        <p:spPr>
          <a:xfrm>
            <a:off x="8022004" y="2080467"/>
            <a:ext cx="1275200" cy="36772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0" name="Shape 312"/>
          <p:cNvCxnSpPr/>
          <p:nvPr/>
        </p:nvCxnSpPr>
        <p:spPr>
          <a:xfrm>
            <a:off x="9863338" y="3785334"/>
            <a:ext cx="13167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313"/>
          <p:cNvSpPr txBox="1"/>
          <p:nvPr/>
        </p:nvSpPr>
        <p:spPr>
          <a:xfrm>
            <a:off x="9915771" y="3804334"/>
            <a:ext cx="13167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</a:p>
          <a:p>
            <a:r>
              <a:rPr lang="en" sz="2400"/>
              <a:t>ReLU</a:t>
            </a:r>
          </a:p>
        </p:txBody>
      </p:sp>
      <p:sp>
        <p:nvSpPr>
          <p:cNvPr id="22" name="Shape 314"/>
          <p:cNvSpPr txBox="1"/>
          <p:nvPr/>
        </p:nvSpPr>
        <p:spPr>
          <a:xfrm>
            <a:off x="11537904" y="3458934"/>
            <a:ext cx="1275200" cy="472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….</a:t>
            </a:r>
          </a:p>
        </p:txBody>
      </p:sp>
      <p:sp>
        <p:nvSpPr>
          <p:cNvPr id="23" name="Shape 315"/>
          <p:cNvSpPr txBox="1"/>
          <p:nvPr/>
        </p:nvSpPr>
        <p:spPr>
          <a:xfrm>
            <a:off x="7843087" y="5669311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10</a:t>
            </a:r>
          </a:p>
        </p:txBody>
      </p:sp>
      <p:sp>
        <p:nvSpPr>
          <p:cNvPr id="24" name="Shape 316"/>
          <p:cNvSpPr txBox="1"/>
          <p:nvPr/>
        </p:nvSpPr>
        <p:spPr>
          <a:xfrm>
            <a:off x="8838837" y="5147134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24</a:t>
            </a:r>
          </a:p>
        </p:txBody>
      </p:sp>
      <p:sp>
        <p:nvSpPr>
          <p:cNvPr id="25" name="Shape 317"/>
          <p:cNvSpPr txBox="1"/>
          <p:nvPr/>
        </p:nvSpPr>
        <p:spPr>
          <a:xfrm>
            <a:off x="9324571" y="2382901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877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23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2052" name="Picture 4" descr="../_images/same_padding_no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04" y="1393164"/>
            <a:ext cx="4313737" cy="490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7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24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674"/>
          <p:cNvSpPr txBox="1">
            <a:spLocks/>
          </p:cNvSpPr>
          <p:nvPr/>
        </p:nvSpPr>
        <p:spPr>
          <a:xfrm>
            <a:off x="8995144" y="6785907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6" name="Shape 675"/>
          <p:cNvSpPr txBox="1"/>
          <p:nvPr/>
        </p:nvSpPr>
        <p:spPr>
          <a:xfrm>
            <a:off x="778792" y="763008"/>
            <a:ext cx="11092399" cy="1215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The brain/neuron view of CONV Layer</a:t>
            </a:r>
          </a:p>
        </p:txBody>
      </p:sp>
      <p:sp>
        <p:nvSpPr>
          <p:cNvPr id="7" name="Shape 676"/>
          <p:cNvSpPr/>
          <p:nvPr/>
        </p:nvSpPr>
        <p:spPr>
          <a:xfrm>
            <a:off x="1208025" y="3615074"/>
            <a:ext cx="376399" cy="10851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Shape 677"/>
          <p:cNvSpPr/>
          <p:nvPr/>
        </p:nvSpPr>
        <p:spPr>
          <a:xfrm>
            <a:off x="3336358" y="3969474"/>
            <a:ext cx="376399" cy="3763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" name="Shape 678"/>
          <p:cNvCxnSpPr>
            <a:endCxn id="8" idx="2"/>
          </p:cNvCxnSpPr>
          <p:nvPr/>
        </p:nvCxnSpPr>
        <p:spPr>
          <a:xfrm rot="10800000" flipH="1">
            <a:off x="1350358" y="4157672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" name="Shape 679"/>
          <p:cNvCxnSpPr>
            <a:endCxn id="8" idx="2"/>
          </p:cNvCxnSpPr>
          <p:nvPr/>
        </p:nvCxnSpPr>
        <p:spPr>
          <a:xfrm>
            <a:off x="1376358" y="3841272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680"/>
          <p:cNvCxnSpPr>
            <a:endCxn id="8" idx="2"/>
          </p:cNvCxnSpPr>
          <p:nvPr/>
        </p:nvCxnSpPr>
        <p:spPr>
          <a:xfrm>
            <a:off x="1557958" y="3642072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681"/>
          <p:cNvCxnSpPr>
            <a:endCxn id="8" idx="2"/>
          </p:cNvCxnSpPr>
          <p:nvPr/>
        </p:nvCxnSpPr>
        <p:spPr>
          <a:xfrm rot="10800000" flipH="1">
            <a:off x="1592758" y="4157672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682"/>
          <p:cNvSpPr txBox="1"/>
          <p:nvPr/>
        </p:nvSpPr>
        <p:spPr>
          <a:xfrm>
            <a:off x="1469491" y="538574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14" name="Shape 683"/>
          <p:cNvSpPr txBox="1"/>
          <p:nvPr/>
        </p:nvSpPr>
        <p:spPr>
          <a:xfrm>
            <a:off x="1955224" y="2621508"/>
            <a:ext cx="655600" cy="3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</a:p>
        </p:txBody>
      </p:sp>
      <p:sp>
        <p:nvSpPr>
          <p:cNvPr id="15" name="Shape 684"/>
          <p:cNvSpPr txBox="1"/>
          <p:nvPr/>
        </p:nvSpPr>
        <p:spPr>
          <a:xfrm>
            <a:off x="575340" y="5907917"/>
            <a:ext cx="655600" cy="24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</a:p>
        </p:txBody>
      </p:sp>
      <p:sp>
        <p:nvSpPr>
          <p:cNvPr id="16" name="Shape 685"/>
          <p:cNvSpPr/>
          <p:nvPr/>
        </p:nvSpPr>
        <p:spPr>
          <a:xfrm>
            <a:off x="652658" y="2319074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Shape 686"/>
          <p:cNvSpPr txBox="1"/>
          <p:nvPr/>
        </p:nvSpPr>
        <p:spPr>
          <a:xfrm>
            <a:off x="3663125" y="1755907"/>
            <a:ext cx="4846799" cy="73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</a:p>
          <a:p>
            <a:r>
              <a:rPr lang="en" sz="32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18" name="Shape 687"/>
          <p:cNvCxnSpPr/>
          <p:nvPr/>
        </p:nvCxnSpPr>
        <p:spPr>
          <a:xfrm flipH="1">
            <a:off x="2155025" y="2078274"/>
            <a:ext cx="1312399" cy="3107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688"/>
          <p:cNvCxnSpPr/>
          <p:nvPr/>
        </p:nvCxnSpPr>
        <p:spPr>
          <a:xfrm flipH="1">
            <a:off x="1740356" y="2722974"/>
            <a:ext cx="1865200" cy="725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689"/>
          <p:cNvCxnSpPr/>
          <p:nvPr/>
        </p:nvCxnSpPr>
        <p:spPr>
          <a:xfrm rot="10800000">
            <a:off x="3789692" y="4553372"/>
            <a:ext cx="379999" cy="70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690"/>
          <p:cNvSpPr txBox="1"/>
          <p:nvPr/>
        </p:nvSpPr>
        <p:spPr>
          <a:xfrm>
            <a:off x="4146658" y="5006540"/>
            <a:ext cx="6124800" cy="141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1 number: </a:t>
            </a:r>
          </a:p>
          <a:p>
            <a:r>
              <a:rPr lang="en" sz="2400"/>
              <a:t>the result of taking a dot product between the filter and this part of the image</a:t>
            </a:r>
          </a:p>
          <a:p>
            <a:r>
              <a:rPr lang="en" sz="2400"/>
              <a:t>(i.e. 5*5*3 = 75-dimensional dot product)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8591" y="1979007"/>
            <a:ext cx="4242411" cy="24205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Shape 692"/>
          <p:cNvSpPr txBox="1"/>
          <p:nvPr/>
        </p:nvSpPr>
        <p:spPr>
          <a:xfrm>
            <a:off x="7831724" y="4366507"/>
            <a:ext cx="3976000" cy="51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It’s just a neuron with local connectivity... </a:t>
            </a:r>
          </a:p>
        </p:txBody>
      </p:sp>
    </p:spTree>
    <p:extLst>
      <p:ext uri="{BB962C8B-B14F-4D97-AF65-F5344CB8AC3E}">
        <p14:creationId xmlns:p14="http://schemas.microsoft.com/office/powerpoint/2010/main" val="426238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25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748"/>
          <p:cNvSpPr txBox="1">
            <a:spLocks/>
          </p:cNvSpPr>
          <p:nvPr/>
        </p:nvSpPr>
        <p:spPr>
          <a:xfrm>
            <a:off x="9041443" y="6976155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6" name="Shape 7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1657" y="2560523"/>
            <a:ext cx="5329232" cy="42094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50"/>
          <p:cNvSpPr txBox="1"/>
          <p:nvPr/>
        </p:nvSpPr>
        <p:spPr>
          <a:xfrm>
            <a:off x="666657" y="800789"/>
            <a:ext cx="11747599" cy="1663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Pooling layer</a:t>
            </a:r>
          </a:p>
          <a:p>
            <a:pPr marL="609585" indent="-457189"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makes the representations smaller and more manageable </a:t>
            </a:r>
          </a:p>
          <a:p>
            <a:pPr marL="609585" indent="-457189">
              <a:buSzPct val="100000"/>
              <a:buChar char="-"/>
            </a:pPr>
            <a:r>
              <a:rPr lang="en" sz="2400"/>
              <a:t>operates over each activation map independently:</a:t>
            </a:r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41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26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6" name="Shape 755"/>
          <p:cNvSpPr txBox="1">
            <a:spLocks/>
          </p:cNvSpPr>
          <p:nvPr/>
        </p:nvSpPr>
        <p:spPr>
          <a:xfrm>
            <a:off x="9076167" y="6900919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graphicFrame>
        <p:nvGraphicFramePr>
          <p:cNvPr id="17" name="Shape 756"/>
          <p:cNvGraphicFramePr/>
          <p:nvPr>
            <p:extLst>
              <p:ext uri="{D42A27DB-BD31-4B8C-83A1-F6EECF244321}">
                <p14:modId xmlns:p14="http://schemas.microsoft.com/office/powerpoint/2010/main" val="1988067933"/>
              </p:ext>
            </p:extLst>
          </p:nvPr>
        </p:nvGraphicFramePr>
        <p:xfrm>
          <a:off x="1675114" y="2556719"/>
          <a:ext cx="3231332" cy="32313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5</a:t>
                      </a:r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7</a:t>
                      </a:r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0</a:t>
                      </a:r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Shape 757"/>
          <p:cNvSpPr txBox="1"/>
          <p:nvPr/>
        </p:nvSpPr>
        <p:spPr>
          <a:xfrm>
            <a:off x="1647581" y="1877286"/>
            <a:ext cx="3489599" cy="75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Single depth slice</a:t>
            </a:r>
          </a:p>
        </p:txBody>
      </p:sp>
      <p:cxnSp>
        <p:nvCxnSpPr>
          <p:cNvPr id="19" name="Shape 758"/>
          <p:cNvCxnSpPr/>
          <p:nvPr/>
        </p:nvCxnSpPr>
        <p:spPr>
          <a:xfrm rot="10800000">
            <a:off x="1262347" y="2596386"/>
            <a:ext cx="0" cy="3151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" name="Shape 759"/>
          <p:cNvSpPr txBox="1"/>
          <p:nvPr/>
        </p:nvSpPr>
        <p:spPr>
          <a:xfrm>
            <a:off x="775148" y="2762219"/>
            <a:ext cx="519599" cy="62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x</a:t>
            </a:r>
          </a:p>
        </p:txBody>
      </p:sp>
      <p:cxnSp>
        <p:nvCxnSpPr>
          <p:cNvPr id="21" name="Shape 760"/>
          <p:cNvCxnSpPr/>
          <p:nvPr/>
        </p:nvCxnSpPr>
        <p:spPr>
          <a:xfrm>
            <a:off x="1639781" y="6211352"/>
            <a:ext cx="3302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Shape 761"/>
          <p:cNvSpPr txBox="1"/>
          <p:nvPr/>
        </p:nvSpPr>
        <p:spPr>
          <a:xfrm>
            <a:off x="4242815" y="6118486"/>
            <a:ext cx="519599" cy="489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y</a:t>
            </a:r>
          </a:p>
        </p:txBody>
      </p:sp>
      <p:cxnSp>
        <p:nvCxnSpPr>
          <p:cNvPr id="23" name="Shape 762"/>
          <p:cNvCxnSpPr/>
          <p:nvPr/>
        </p:nvCxnSpPr>
        <p:spPr>
          <a:xfrm>
            <a:off x="5410047" y="4172386"/>
            <a:ext cx="2710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763"/>
          <p:cNvSpPr txBox="1"/>
          <p:nvPr/>
        </p:nvSpPr>
        <p:spPr>
          <a:xfrm>
            <a:off x="5286814" y="3061819"/>
            <a:ext cx="3567600" cy="969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max pool with 2x2 filters and stride 2</a:t>
            </a:r>
          </a:p>
        </p:txBody>
      </p:sp>
      <p:graphicFrame>
        <p:nvGraphicFramePr>
          <p:cNvPr id="25" name="Shape 764"/>
          <p:cNvGraphicFramePr/>
          <p:nvPr>
            <p:extLst>
              <p:ext uri="{D42A27DB-BD31-4B8C-83A1-F6EECF244321}">
                <p14:modId xmlns:p14="http://schemas.microsoft.com/office/powerpoint/2010/main" val="434450272"/>
              </p:ext>
            </p:extLst>
          </p:nvPr>
        </p:nvGraphicFramePr>
        <p:xfrm>
          <a:off x="9234781" y="3312619"/>
          <a:ext cx="1615666" cy="16156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83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Shape 765"/>
          <p:cNvSpPr txBox="1"/>
          <p:nvPr/>
        </p:nvSpPr>
        <p:spPr>
          <a:xfrm>
            <a:off x="4297015" y="740420"/>
            <a:ext cx="5689199" cy="88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MAX POOLING</a:t>
            </a:r>
          </a:p>
          <a:p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7301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27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783"/>
          <p:cNvSpPr txBox="1">
            <a:spLocks/>
          </p:cNvSpPr>
          <p:nvPr/>
        </p:nvSpPr>
        <p:spPr>
          <a:xfrm>
            <a:off x="8873610" y="6848833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6" name="Shape 784"/>
          <p:cNvSpPr txBox="1"/>
          <p:nvPr/>
        </p:nvSpPr>
        <p:spPr>
          <a:xfrm>
            <a:off x="519991" y="766767"/>
            <a:ext cx="11747599" cy="1663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Fully Connected Layer (FC layer)</a:t>
            </a:r>
          </a:p>
          <a:p>
            <a:pPr marL="609585" indent="-457189">
              <a:buSzPct val="100000"/>
              <a:buChar char="-"/>
            </a:pPr>
            <a:r>
              <a:rPr lang="en" sz="2400"/>
              <a:t>Contains neurons that connect to the entire input volume, as in ordinary Neural Networks</a:t>
            </a:r>
          </a:p>
          <a:p>
            <a:endParaRPr sz="2400"/>
          </a:p>
        </p:txBody>
      </p:sp>
      <p:pic>
        <p:nvPicPr>
          <p:cNvPr id="7" name="Shape 7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8358" y="2546700"/>
            <a:ext cx="8219897" cy="393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192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28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hape 322"/>
          <p:cNvSpPr txBox="1">
            <a:spLocks/>
          </p:cNvSpPr>
          <p:nvPr/>
        </p:nvSpPr>
        <p:spPr>
          <a:xfrm>
            <a:off x="8705777" y="6773598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7" name="Shape 323"/>
          <p:cNvSpPr txBox="1"/>
          <p:nvPr/>
        </p:nvSpPr>
        <p:spPr>
          <a:xfrm>
            <a:off x="187891" y="610499"/>
            <a:ext cx="11397600" cy="1312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lang="en" sz="2400" b="1" dirty="0"/>
          </a:p>
        </p:txBody>
      </p:sp>
      <p:pic>
        <p:nvPicPr>
          <p:cNvPr id="8" name="Shape 3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0892" y="1436765"/>
            <a:ext cx="8693713" cy="5209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919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 challenge 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5930265" y="6356350"/>
            <a:ext cx="2743200" cy="365125"/>
          </a:xfrm>
        </p:spPr>
        <p:txBody>
          <a:bodyPr/>
          <a:lstStyle/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6001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517"/>
          <p:cNvSpPr/>
          <p:nvPr/>
        </p:nvSpPr>
        <p:spPr>
          <a:xfrm>
            <a:off x="1152206" y="3298302"/>
            <a:ext cx="17899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518"/>
          <p:cNvSpPr txBox="1">
            <a:spLocks/>
          </p:cNvSpPr>
          <p:nvPr/>
        </p:nvSpPr>
        <p:spPr>
          <a:xfrm>
            <a:off x="8943058" y="6984968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7" name="Shape 519"/>
          <p:cNvSpPr txBox="1"/>
          <p:nvPr/>
        </p:nvSpPr>
        <p:spPr>
          <a:xfrm>
            <a:off x="433172" y="854435"/>
            <a:ext cx="10269200" cy="84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</a:p>
        </p:txBody>
      </p:sp>
      <p:sp>
        <p:nvSpPr>
          <p:cNvPr id="8" name="Shape 520"/>
          <p:cNvSpPr txBox="1"/>
          <p:nvPr/>
        </p:nvSpPr>
        <p:spPr>
          <a:xfrm>
            <a:off x="996706" y="5067601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</a:p>
        </p:txBody>
      </p:sp>
      <p:pic>
        <p:nvPicPr>
          <p:cNvPr id="9" name="Shape 521"/>
          <p:cNvPicPr preferRelativeResize="0"/>
          <p:nvPr/>
        </p:nvPicPr>
        <p:blipFill rotWithShape="1">
          <a:blip r:embed="rId2">
            <a:alphaModFix/>
          </a:blip>
          <a:srcRect r="10193"/>
          <a:stretch/>
        </p:blipFill>
        <p:spPr>
          <a:xfrm>
            <a:off x="4461338" y="3018885"/>
            <a:ext cx="2394731" cy="221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22"/>
          <p:cNvSpPr/>
          <p:nvPr/>
        </p:nvSpPr>
        <p:spPr>
          <a:xfrm>
            <a:off x="4461339" y="3018902"/>
            <a:ext cx="17899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523"/>
          <p:cNvSpPr/>
          <p:nvPr/>
        </p:nvSpPr>
        <p:spPr>
          <a:xfrm>
            <a:off x="5275306" y="3107501"/>
            <a:ext cx="1303599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Shape 524"/>
          <p:cNvSpPr txBox="1"/>
          <p:nvPr/>
        </p:nvSpPr>
        <p:spPr>
          <a:xfrm>
            <a:off x="4607906" y="5324001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</a:p>
        </p:txBody>
      </p:sp>
      <p:graphicFrame>
        <p:nvGraphicFramePr>
          <p:cNvPr id="13" name="Shape 525"/>
          <p:cNvGraphicFramePr/>
          <p:nvPr/>
        </p:nvGraphicFramePr>
        <p:xfrm>
          <a:off x="8848305" y="3271918"/>
          <a:ext cx="1724266" cy="1706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3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0.5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1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Shape 526"/>
          <p:cNvSpPr txBox="1"/>
          <p:nvPr/>
        </p:nvSpPr>
        <p:spPr>
          <a:xfrm>
            <a:off x="8384838" y="5315135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scores: P(cat)</a:t>
            </a:r>
          </a:p>
        </p:txBody>
      </p:sp>
    </p:spTree>
    <p:extLst>
      <p:ext uri="{BB962C8B-B14F-4D97-AF65-F5344CB8AC3E}">
        <p14:creationId xmlns:p14="http://schemas.microsoft.com/office/powerpoint/2010/main" val="38316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30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797"/>
          <p:cNvSpPr txBox="1">
            <a:spLocks/>
          </p:cNvSpPr>
          <p:nvPr/>
        </p:nvSpPr>
        <p:spPr>
          <a:xfrm>
            <a:off x="9319235" y="6708043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6" name="Shape 798"/>
          <p:cNvSpPr txBox="1"/>
          <p:nvPr/>
        </p:nvSpPr>
        <p:spPr>
          <a:xfrm>
            <a:off x="607749" y="653444"/>
            <a:ext cx="10542400" cy="132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Case Study: LeNet-5</a:t>
            </a:r>
          </a:p>
        </p:txBody>
      </p:sp>
      <p:pic>
        <p:nvPicPr>
          <p:cNvPr id="7" name="Shape 7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2114" y="2142543"/>
            <a:ext cx="11526965" cy="31740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00"/>
          <p:cNvSpPr txBox="1"/>
          <p:nvPr/>
        </p:nvSpPr>
        <p:spPr>
          <a:xfrm>
            <a:off x="827949" y="1488776"/>
            <a:ext cx="44303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[LeCun et al., 1998]</a:t>
            </a:r>
          </a:p>
        </p:txBody>
      </p:sp>
      <p:sp>
        <p:nvSpPr>
          <p:cNvPr id="9" name="Shape 801"/>
          <p:cNvSpPr txBox="1"/>
          <p:nvPr/>
        </p:nvSpPr>
        <p:spPr>
          <a:xfrm>
            <a:off x="1080115" y="5316643"/>
            <a:ext cx="8841600" cy="47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Conv filters were 5x5, applied at stride 1</a:t>
            </a:r>
          </a:p>
          <a:p>
            <a:r>
              <a:rPr lang="en" sz="2400"/>
              <a:t>Subsampling (Pooling) layers were 2x2 applied at stride 2</a:t>
            </a:r>
          </a:p>
          <a:p>
            <a:r>
              <a:rPr lang="en" sz="2400"/>
              <a:t>i.e. architecture is [CONV-POOL-CONV-POOL-CONV-FC]</a:t>
            </a:r>
          </a:p>
        </p:txBody>
      </p:sp>
    </p:spTree>
    <p:extLst>
      <p:ext uri="{BB962C8B-B14F-4D97-AF65-F5344CB8AC3E}">
        <p14:creationId xmlns:p14="http://schemas.microsoft.com/office/powerpoint/2010/main" val="42600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31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806"/>
          <p:cNvSpPr txBox="1">
            <a:spLocks/>
          </p:cNvSpPr>
          <p:nvPr/>
        </p:nvSpPr>
        <p:spPr>
          <a:xfrm>
            <a:off x="8803752" y="6978735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6" name="Shape 807"/>
          <p:cNvSpPr txBox="1"/>
          <p:nvPr/>
        </p:nvSpPr>
        <p:spPr>
          <a:xfrm>
            <a:off x="335466" y="860669"/>
            <a:ext cx="10542400" cy="132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Case Study: AlexNet</a:t>
            </a:r>
          </a:p>
        </p:txBody>
      </p:sp>
      <p:pic>
        <p:nvPicPr>
          <p:cNvPr id="7" name="Shape 8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48332" y="1121019"/>
            <a:ext cx="6860064" cy="22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09"/>
          <p:cNvSpPr txBox="1"/>
          <p:nvPr/>
        </p:nvSpPr>
        <p:spPr>
          <a:xfrm>
            <a:off x="379532" y="1573869"/>
            <a:ext cx="4633200" cy="654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[Krizhevsky et al. 2012]</a:t>
            </a:r>
          </a:p>
        </p:txBody>
      </p:sp>
      <p:sp>
        <p:nvSpPr>
          <p:cNvPr id="9" name="Shape 810"/>
          <p:cNvSpPr txBox="1"/>
          <p:nvPr/>
        </p:nvSpPr>
        <p:spPr>
          <a:xfrm>
            <a:off x="379533" y="3198184"/>
            <a:ext cx="11237999" cy="140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Input: 227x227x3 images</a:t>
            </a:r>
          </a:p>
          <a:p>
            <a:endParaRPr sz="2400"/>
          </a:p>
          <a:p>
            <a:r>
              <a:rPr lang="en" sz="2400" b="1"/>
              <a:t>First layer </a:t>
            </a:r>
            <a:r>
              <a:rPr lang="en" sz="2400"/>
              <a:t>(CONV1): 96 11x11 filters applied at stride 4</a:t>
            </a:r>
          </a:p>
          <a:p>
            <a:r>
              <a:rPr lang="en" sz="2400"/>
              <a:t>=&gt;</a:t>
            </a:r>
          </a:p>
          <a:p>
            <a:r>
              <a:rPr lang="en" sz="2400">
                <a:solidFill>
                  <a:srgbClr val="0000FF"/>
                </a:solidFill>
              </a:rPr>
              <a:t>Q: what is the output volume size? Hint: (227-11)/4+1 = 55</a:t>
            </a:r>
          </a:p>
        </p:txBody>
      </p:sp>
    </p:spTree>
    <p:extLst>
      <p:ext uri="{BB962C8B-B14F-4D97-AF65-F5344CB8AC3E}">
        <p14:creationId xmlns:p14="http://schemas.microsoft.com/office/powerpoint/2010/main" val="32722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32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888"/>
          <p:cNvSpPr txBox="1">
            <a:spLocks/>
          </p:cNvSpPr>
          <p:nvPr/>
        </p:nvSpPr>
        <p:spPr>
          <a:xfrm>
            <a:off x="8711565" y="6698362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6" name="Shape 889"/>
          <p:cNvSpPr txBox="1"/>
          <p:nvPr/>
        </p:nvSpPr>
        <p:spPr>
          <a:xfrm>
            <a:off x="243279" y="580296"/>
            <a:ext cx="10542400" cy="132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Case Study: ZFNet</a:t>
            </a:r>
          </a:p>
        </p:txBody>
      </p:sp>
      <p:pic>
        <p:nvPicPr>
          <p:cNvPr id="7" name="Shape 8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913" y="1485063"/>
            <a:ext cx="11722300" cy="27634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91"/>
          <p:cNvSpPr txBox="1"/>
          <p:nvPr/>
        </p:nvSpPr>
        <p:spPr>
          <a:xfrm>
            <a:off x="5103912" y="694696"/>
            <a:ext cx="3124000" cy="5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[Zeiler and Fergus, 2013]</a:t>
            </a:r>
          </a:p>
        </p:txBody>
      </p:sp>
      <p:sp>
        <p:nvSpPr>
          <p:cNvPr id="9" name="Shape 892"/>
          <p:cNvSpPr txBox="1"/>
          <p:nvPr/>
        </p:nvSpPr>
        <p:spPr>
          <a:xfrm>
            <a:off x="1167013" y="4803451"/>
            <a:ext cx="9256799" cy="1744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/>
              <a:t>AlexNet but:</a:t>
            </a:r>
          </a:p>
          <a:p>
            <a:r>
              <a:rPr lang="en" sz="2400" dirty="0"/>
              <a:t>CONV1: change from (11x11 stride 4) to (7x7 stride 2)</a:t>
            </a:r>
          </a:p>
          <a:p>
            <a:r>
              <a:rPr lang="en" sz="2400" dirty="0"/>
              <a:t>CONV3,4,5: instead of 384, 384, 256 filters use 512, 1024, 512</a:t>
            </a:r>
          </a:p>
        </p:txBody>
      </p:sp>
      <p:sp>
        <p:nvSpPr>
          <p:cNvPr id="10" name="Shape 893"/>
          <p:cNvSpPr txBox="1"/>
          <p:nvPr/>
        </p:nvSpPr>
        <p:spPr>
          <a:xfrm>
            <a:off x="6874779" y="6009729"/>
            <a:ext cx="5440800" cy="50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ImageNet top 5 error: 15.4% -&gt; 14.8%</a:t>
            </a:r>
          </a:p>
        </p:txBody>
      </p:sp>
    </p:spTree>
    <p:extLst>
      <p:ext uri="{BB962C8B-B14F-4D97-AF65-F5344CB8AC3E}">
        <p14:creationId xmlns:p14="http://schemas.microsoft.com/office/powerpoint/2010/main" val="17507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33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5" name="Shape 9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199" y="1110084"/>
            <a:ext cx="10618961" cy="25128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45"/>
          <p:cNvSpPr txBox="1">
            <a:spLocks/>
          </p:cNvSpPr>
          <p:nvPr/>
        </p:nvSpPr>
        <p:spPr>
          <a:xfrm>
            <a:off x="8909144" y="6449506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7" name="Shape 946"/>
          <p:cNvSpPr txBox="1"/>
          <p:nvPr/>
        </p:nvSpPr>
        <p:spPr>
          <a:xfrm>
            <a:off x="440858" y="909680"/>
            <a:ext cx="10542400" cy="132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dirty="0"/>
              <a:t>Case Study: GoogLeNet</a:t>
            </a:r>
          </a:p>
        </p:txBody>
      </p:sp>
      <p:sp>
        <p:nvSpPr>
          <p:cNvPr id="8" name="Shape 947"/>
          <p:cNvSpPr txBox="1"/>
          <p:nvPr/>
        </p:nvSpPr>
        <p:spPr>
          <a:xfrm>
            <a:off x="6822841" y="756419"/>
            <a:ext cx="3124000" cy="5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 dirty="0"/>
              <a:t>[Szegedy et al., 2014]</a:t>
            </a:r>
          </a:p>
        </p:txBody>
      </p:sp>
      <p:pic>
        <p:nvPicPr>
          <p:cNvPr id="9" name="Shape 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24" y="3622939"/>
            <a:ext cx="4960967" cy="25562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949"/>
          <p:cNvSpPr txBox="1"/>
          <p:nvPr/>
        </p:nvSpPr>
        <p:spPr>
          <a:xfrm>
            <a:off x="6791065" y="4451339"/>
            <a:ext cx="3983599" cy="769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dirty="0"/>
              <a:t>Inception module</a:t>
            </a:r>
          </a:p>
        </p:txBody>
      </p:sp>
      <p:sp>
        <p:nvSpPr>
          <p:cNvPr id="11" name="Shape 950"/>
          <p:cNvSpPr txBox="1"/>
          <p:nvPr/>
        </p:nvSpPr>
        <p:spPr>
          <a:xfrm>
            <a:off x="6268891" y="5621106"/>
            <a:ext cx="6161200" cy="828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ILSVRC 2014 winner (6.7% top 5 error)</a:t>
            </a:r>
          </a:p>
          <a:p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34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986"/>
          <p:cNvSpPr txBox="1">
            <a:spLocks/>
          </p:cNvSpPr>
          <p:nvPr/>
        </p:nvSpPr>
        <p:spPr>
          <a:xfrm>
            <a:off x="8728926" y="6889345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sp>
        <p:nvSpPr>
          <p:cNvPr id="6" name="Shape 987"/>
          <p:cNvSpPr txBox="1"/>
          <p:nvPr/>
        </p:nvSpPr>
        <p:spPr>
          <a:xfrm>
            <a:off x="1479840" y="771279"/>
            <a:ext cx="10542400" cy="132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Case Study: ResNet</a:t>
            </a:r>
          </a:p>
        </p:txBody>
      </p:sp>
      <p:sp>
        <p:nvSpPr>
          <p:cNvPr id="7" name="Shape 988"/>
          <p:cNvSpPr txBox="1"/>
          <p:nvPr/>
        </p:nvSpPr>
        <p:spPr>
          <a:xfrm>
            <a:off x="6340473" y="885679"/>
            <a:ext cx="3124000" cy="5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[He et al., 2015]</a:t>
            </a:r>
          </a:p>
        </p:txBody>
      </p:sp>
      <p:sp>
        <p:nvSpPr>
          <p:cNvPr id="8" name="Shape 989"/>
          <p:cNvSpPr txBox="1"/>
          <p:nvPr/>
        </p:nvSpPr>
        <p:spPr>
          <a:xfrm>
            <a:off x="6302606" y="1264478"/>
            <a:ext cx="6161200" cy="828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ILSVRC 2015 winner (3.6% top 5 error)</a:t>
            </a:r>
          </a:p>
          <a:p>
            <a:endParaRPr sz="2400">
              <a:solidFill>
                <a:srgbClr val="0000FF"/>
              </a:solidFill>
            </a:endParaRPr>
          </a:p>
        </p:txBody>
      </p:sp>
      <p:pic>
        <p:nvPicPr>
          <p:cNvPr id="9" name="Shape 9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340" y="1896779"/>
            <a:ext cx="7830700" cy="43955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Shape 992"/>
          <p:cNvSpPr txBox="1"/>
          <p:nvPr/>
        </p:nvSpPr>
        <p:spPr>
          <a:xfrm>
            <a:off x="9017640" y="1896779"/>
            <a:ext cx="3124000" cy="2469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2-3 weeks of training on 8 GPU machine</a:t>
            </a:r>
          </a:p>
          <a:p>
            <a:endParaRPr sz="2400"/>
          </a:p>
          <a:p>
            <a:endParaRPr sz="2400"/>
          </a:p>
          <a:p>
            <a:r>
              <a:rPr lang="en" sz="2400"/>
              <a:t>at runtime: faster than a VGGNet! (even though it has 8x more layers)</a:t>
            </a:r>
          </a:p>
        </p:txBody>
      </p:sp>
    </p:spTree>
    <p:extLst>
      <p:ext uri="{BB962C8B-B14F-4D97-AF65-F5344CB8AC3E}">
        <p14:creationId xmlns:p14="http://schemas.microsoft.com/office/powerpoint/2010/main" val="202043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35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997"/>
          <p:cNvSpPr txBox="1">
            <a:spLocks/>
          </p:cNvSpPr>
          <p:nvPr/>
        </p:nvSpPr>
        <p:spPr>
          <a:xfrm>
            <a:off x="9018294" y="6854621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6" name="Shape 998"/>
          <p:cNvSpPr txBox="1"/>
          <p:nvPr/>
        </p:nvSpPr>
        <p:spPr>
          <a:xfrm>
            <a:off x="492741" y="796222"/>
            <a:ext cx="10542400" cy="132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Case Study: </a:t>
            </a:r>
          </a:p>
          <a:p>
            <a:r>
              <a:rPr lang="en" sz="4000"/>
              <a:t>ResNet</a:t>
            </a:r>
          </a:p>
        </p:txBody>
      </p:sp>
      <p:sp>
        <p:nvSpPr>
          <p:cNvPr id="7" name="Shape 999"/>
          <p:cNvSpPr txBox="1"/>
          <p:nvPr/>
        </p:nvSpPr>
        <p:spPr>
          <a:xfrm>
            <a:off x="492741" y="2282488"/>
            <a:ext cx="3124000" cy="5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[He et al., 2015]</a:t>
            </a:r>
          </a:p>
        </p:txBody>
      </p:sp>
      <p:pic>
        <p:nvPicPr>
          <p:cNvPr id="8" name="Shape 10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0508" y="845954"/>
            <a:ext cx="3728399" cy="57854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001"/>
          <p:cNvSpPr txBox="1"/>
          <p:nvPr/>
        </p:nvSpPr>
        <p:spPr>
          <a:xfrm>
            <a:off x="6251974" y="1453955"/>
            <a:ext cx="2052000" cy="57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224x224x3</a:t>
            </a:r>
          </a:p>
        </p:txBody>
      </p:sp>
      <p:cxnSp>
        <p:nvCxnSpPr>
          <p:cNvPr id="10" name="Shape 1002"/>
          <p:cNvCxnSpPr/>
          <p:nvPr/>
        </p:nvCxnSpPr>
        <p:spPr>
          <a:xfrm rot="10800000" flipH="1">
            <a:off x="6514808" y="2658888"/>
            <a:ext cx="2636399" cy="6679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1003"/>
          <p:cNvSpPr txBox="1"/>
          <p:nvPr/>
        </p:nvSpPr>
        <p:spPr>
          <a:xfrm>
            <a:off x="9151207" y="2071059"/>
            <a:ext cx="3124000" cy="12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</a:rPr>
              <a:t>spatial dimension only 56x56!</a:t>
            </a:r>
          </a:p>
        </p:txBody>
      </p:sp>
    </p:spTree>
    <p:extLst>
      <p:ext uri="{BB962C8B-B14F-4D97-AF65-F5344CB8AC3E}">
        <p14:creationId xmlns:p14="http://schemas.microsoft.com/office/powerpoint/2010/main" val="178616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36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93"/>
          <p:cNvSpPr txBox="1">
            <a:spLocks/>
          </p:cNvSpPr>
          <p:nvPr/>
        </p:nvSpPr>
        <p:spPr>
          <a:xfrm>
            <a:off x="913600" y="697113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002060"/>
                </a:solidFill>
                <a:latin typeface="+mj-lt"/>
                <a:ea typeface="+mj-ea"/>
                <a:cs typeface="B Nazanin" panose="00000400000000000000" pitchFamily="2" charset="-78"/>
              </a:defRPr>
            </a:lvl1pPr>
          </a:lstStyle>
          <a:p>
            <a:r>
              <a:rPr lang="en" smtClean="0"/>
              <a:t>Inception-v4</a:t>
            </a:r>
            <a:endParaRPr lang="en"/>
          </a:p>
        </p:txBody>
      </p:sp>
      <p:sp>
        <p:nvSpPr>
          <p:cNvPr id="6" name="Shape 94"/>
          <p:cNvSpPr txBox="1">
            <a:spLocks/>
          </p:cNvSpPr>
          <p:nvPr/>
        </p:nvSpPr>
        <p:spPr>
          <a:xfrm>
            <a:off x="8980965" y="6644276"/>
            <a:ext cx="11247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7" name="Shape 95"/>
          <p:cNvSpPr txBox="1"/>
          <p:nvPr/>
        </p:nvSpPr>
        <p:spPr>
          <a:xfrm>
            <a:off x="367067" y="6156576"/>
            <a:ext cx="8614000" cy="40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333">
                <a:solidFill>
                  <a:schemeClr val="dk1"/>
                </a:solidFill>
              </a:rPr>
              <a:t>Szegedy et al, </a:t>
            </a:r>
            <a:r>
              <a:rPr lang="en" sz="1333">
                <a:solidFill>
                  <a:schemeClr val="dk1"/>
                </a:solidFill>
                <a:highlight>
                  <a:srgbClr val="FFFFFF"/>
                </a:highlight>
              </a:rPr>
              <a:t>Inception-v4, Inception-ResNet and the Impact of Residual Connections on Learning, arXiv 2016</a:t>
            </a:r>
          </a:p>
          <a:p>
            <a:pPr>
              <a:lnSpc>
                <a:spcPct val="115000"/>
              </a:lnSpc>
            </a:pPr>
            <a:r>
              <a:rPr lang="en" sz="1333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8" name="Shape 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8232" y="1641093"/>
            <a:ext cx="1668133" cy="442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401" y="986876"/>
            <a:ext cx="1941367" cy="504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hape 98"/>
          <p:cNvCxnSpPr/>
          <p:nvPr/>
        </p:nvCxnSpPr>
        <p:spPr>
          <a:xfrm rot="10800000" flipH="1">
            <a:off x="4706200" y="4526377"/>
            <a:ext cx="2656800" cy="8855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99"/>
          <p:cNvSpPr txBox="1"/>
          <p:nvPr/>
        </p:nvSpPr>
        <p:spPr>
          <a:xfrm>
            <a:off x="9271767" y="4689810"/>
            <a:ext cx="2777199" cy="97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V = Valid convolutions</a:t>
            </a:r>
            <a:br>
              <a:rPr lang="en" sz="2400"/>
            </a:br>
            <a:r>
              <a:rPr lang="en" sz="2400"/>
              <a:t>(no padding)</a:t>
            </a:r>
          </a:p>
        </p:txBody>
      </p:sp>
      <p:sp>
        <p:nvSpPr>
          <p:cNvPr id="12" name="Shape 100"/>
          <p:cNvSpPr txBox="1"/>
          <p:nvPr/>
        </p:nvSpPr>
        <p:spPr>
          <a:xfrm>
            <a:off x="9500767" y="2296377"/>
            <a:ext cx="2321599" cy="97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1x7, 7x1 filters</a:t>
            </a:r>
          </a:p>
        </p:txBody>
      </p:sp>
      <p:sp>
        <p:nvSpPr>
          <p:cNvPr id="13" name="Shape 101"/>
          <p:cNvSpPr txBox="1"/>
          <p:nvPr/>
        </p:nvSpPr>
        <p:spPr>
          <a:xfrm>
            <a:off x="1875867" y="5164261"/>
            <a:ext cx="1169199" cy="455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r"/>
            <a:r>
              <a:rPr lang="en" sz="2400"/>
              <a:t>9 layers</a:t>
            </a:r>
          </a:p>
        </p:txBody>
      </p:sp>
      <p:sp>
        <p:nvSpPr>
          <p:cNvPr id="14" name="Shape 102"/>
          <p:cNvSpPr txBox="1"/>
          <p:nvPr/>
        </p:nvSpPr>
        <p:spPr>
          <a:xfrm>
            <a:off x="9414801" y="3663477"/>
            <a:ext cx="2777199" cy="97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Strided convolution AND max pooling</a:t>
            </a:r>
          </a:p>
        </p:txBody>
      </p:sp>
    </p:spTree>
    <p:extLst>
      <p:ext uri="{BB962C8B-B14F-4D97-AF65-F5344CB8AC3E}">
        <p14:creationId xmlns:p14="http://schemas.microsoft.com/office/powerpoint/2010/main" val="26831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37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63" y="1165623"/>
            <a:ext cx="7260934" cy="5402135"/>
          </a:xfrm>
        </p:spPr>
      </p:pic>
      <p:sp>
        <p:nvSpPr>
          <p:cNvPr id="6" name="Shape 85"/>
          <p:cNvSpPr txBox="1">
            <a:spLocks/>
          </p:cNvSpPr>
          <p:nvPr/>
        </p:nvSpPr>
        <p:spPr>
          <a:xfrm>
            <a:off x="9800325" y="6702149"/>
            <a:ext cx="11247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7" name="Shape 86"/>
          <p:cNvSpPr txBox="1"/>
          <p:nvPr/>
        </p:nvSpPr>
        <p:spPr>
          <a:xfrm>
            <a:off x="2383863" y="6121579"/>
            <a:ext cx="8614000" cy="40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333" dirty="0">
                <a:solidFill>
                  <a:schemeClr val="dk1"/>
                </a:solidFill>
              </a:rPr>
              <a:t>Szegedy et al, </a:t>
            </a:r>
            <a:r>
              <a:rPr lang="en" sz="1333" dirty="0">
                <a:solidFill>
                  <a:schemeClr val="dk1"/>
                </a:solidFill>
                <a:highlight>
                  <a:srgbClr val="FFFFFF"/>
                </a:highlight>
              </a:rPr>
              <a:t>Inception-v4, Inception-ResNet and the Impact of Residual Connections on Learning, arXiv 2016</a:t>
            </a:r>
          </a:p>
          <a:p>
            <a:pPr>
              <a:lnSpc>
                <a:spcPct val="115000"/>
              </a:lnSpc>
            </a:pPr>
            <a:r>
              <a:rPr lang="en" sz="1333" dirty="0">
                <a:solidFill>
                  <a:schemeClr val="dk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20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 smtClean="0"/>
              <a:t>C</a:t>
            </a:r>
            <a:r>
              <a:rPr lang="en-US" dirty="0" smtClean="0"/>
              <a:t>NN</a:t>
            </a:r>
            <a:r>
              <a:rPr lang="en" dirty="0" smtClean="0"/>
              <a:t> </a:t>
            </a:r>
            <a:r>
              <a:rPr lang="en" dirty="0"/>
              <a:t>are </a:t>
            </a:r>
            <a:r>
              <a:rPr lang="en" dirty="0" smtClean="0"/>
              <a:t>everywhere!!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5930265" y="6356350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38</a:t>
            </a:fld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87336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39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843"/>
          <p:cNvSpPr txBox="1">
            <a:spLocks/>
          </p:cNvSpPr>
          <p:nvPr/>
        </p:nvSpPr>
        <p:spPr>
          <a:xfrm>
            <a:off x="8352749" y="6958793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6" name="Shape 844"/>
          <p:cNvSpPr txBox="1"/>
          <p:nvPr/>
        </p:nvSpPr>
        <p:spPr>
          <a:xfrm>
            <a:off x="637553" y="809080"/>
            <a:ext cx="11657999" cy="10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dirty="0"/>
              <a:t>Fast-forward to today: ConvNets are everywhere</a:t>
            </a:r>
          </a:p>
        </p:txBody>
      </p:sp>
      <p:pic>
        <p:nvPicPr>
          <p:cNvPr id="7" name="Shape 8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312" y="2115560"/>
            <a:ext cx="10757085" cy="4183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46"/>
          <p:cNvSpPr txBox="1"/>
          <p:nvPr/>
        </p:nvSpPr>
        <p:spPr>
          <a:xfrm>
            <a:off x="7640797" y="6298893"/>
            <a:ext cx="3515599" cy="340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r"/>
            <a:r>
              <a:rPr lang="en" sz="2400" i="1"/>
              <a:t>[Krizhevsky 2012]</a:t>
            </a:r>
          </a:p>
        </p:txBody>
      </p:sp>
      <p:sp>
        <p:nvSpPr>
          <p:cNvPr id="9" name="Shape 847"/>
          <p:cNvSpPr txBox="1"/>
          <p:nvPr/>
        </p:nvSpPr>
        <p:spPr>
          <a:xfrm>
            <a:off x="501163" y="1605726"/>
            <a:ext cx="1919600" cy="43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Classification</a:t>
            </a:r>
          </a:p>
        </p:txBody>
      </p:sp>
      <p:sp>
        <p:nvSpPr>
          <p:cNvPr id="10" name="Shape 848"/>
          <p:cNvSpPr txBox="1"/>
          <p:nvPr/>
        </p:nvSpPr>
        <p:spPr>
          <a:xfrm>
            <a:off x="5937829" y="1605726"/>
            <a:ext cx="1919600" cy="43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Retrieval</a:t>
            </a:r>
          </a:p>
        </p:txBody>
      </p:sp>
    </p:spTree>
    <p:extLst>
      <p:ext uri="{BB962C8B-B14F-4D97-AF65-F5344CB8AC3E}">
        <p14:creationId xmlns:p14="http://schemas.microsoft.com/office/powerpoint/2010/main" val="114260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4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531"/>
          <p:cNvSpPr/>
          <p:nvPr/>
        </p:nvSpPr>
        <p:spPr>
          <a:xfrm>
            <a:off x="1169569" y="3298302"/>
            <a:ext cx="17899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532"/>
          <p:cNvSpPr txBox="1">
            <a:spLocks/>
          </p:cNvSpPr>
          <p:nvPr/>
        </p:nvSpPr>
        <p:spPr>
          <a:xfrm>
            <a:off x="8960421" y="6984968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7" name="Shape 533"/>
          <p:cNvSpPr txBox="1"/>
          <p:nvPr/>
        </p:nvSpPr>
        <p:spPr>
          <a:xfrm>
            <a:off x="450535" y="854435"/>
            <a:ext cx="10269200" cy="84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</a:p>
        </p:txBody>
      </p:sp>
      <p:sp>
        <p:nvSpPr>
          <p:cNvPr id="8" name="Shape 534"/>
          <p:cNvSpPr txBox="1"/>
          <p:nvPr/>
        </p:nvSpPr>
        <p:spPr>
          <a:xfrm>
            <a:off x="1014069" y="5067601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</a:p>
        </p:txBody>
      </p:sp>
      <p:pic>
        <p:nvPicPr>
          <p:cNvPr id="9" name="Shape 535"/>
          <p:cNvPicPr preferRelativeResize="0"/>
          <p:nvPr/>
        </p:nvPicPr>
        <p:blipFill rotWithShape="1">
          <a:blip r:embed="rId2">
            <a:alphaModFix/>
          </a:blip>
          <a:srcRect r="10193"/>
          <a:stretch/>
        </p:blipFill>
        <p:spPr>
          <a:xfrm>
            <a:off x="4478701" y="3018885"/>
            <a:ext cx="2394731" cy="221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36"/>
          <p:cNvSpPr/>
          <p:nvPr/>
        </p:nvSpPr>
        <p:spPr>
          <a:xfrm>
            <a:off x="5260835" y="3133902"/>
            <a:ext cx="1303599" cy="1933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1" name="Shape 537"/>
          <p:cNvGraphicFramePr/>
          <p:nvPr/>
        </p:nvGraphicFramePr>
        <p:xfrm>
          <a:off x="8865668" y="3271918"/>
          <a:ext cx="1724266" cy="1706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326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0.5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0.75</a:t>
                      </a: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1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Shape 538"/>
          <p:cNvSpPr txBox="1"/>
          <p:nvPr/>
        </p:nvSpPr>
        <p:spPr>
          <a:xfrm>
            <a:off x="8402201" y="5315135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scores: P(cat)</a:t>
            </a:r>
          </a:p>
        </p:txBody>
      </p:sp>
      <p:sp>
        <p:nvSpPr>
          <p:cNvPr id="13" name="Shape 539"/>
          <p:cNvSpPr txBox="1"/>
          <p:nvPr/>
        </p:nvSpPr>
        <p:spPr>
          <a:xfrm>
            <a:off x="4625269" y="5324001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</a:p>
        </p:txBody>
      </p:sp>
      <p:sp>
        <p:nvSpPr>
          <p:cNvPr id="14" name="Shape 540"/>
          <p:cNvSpPr/>
          <p:nvPr/>
        </p:nvSpPr>
        <p:spPr>
          <a:xfrm>
            <a:off x="5083435" y="3018902"/>
            <a:ext cx="17899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074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40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853"/>
          <p:cNvSpPr txBox="1">
            <a:spLocks/>
          </p:cNvSpPr>
          <p:nvPr/>
        </p:nvSpPr>
        <p:spPr>
          <a:xfrm>
            <a:off x="8651756" y="6663078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sp>
        <p:nvSpPr>
          <p:cNvPr id="6" name="Shape 854"/>
          <p:cNvSpPr txBox="1"/>
          <p:nvPr/>
        </p:nvSpPr>
        <p:spPr>
          <a:xfrm>
            <a:off x="224716" y="641166"/>
            <a:ext cx="11657999" cy="10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dirty="0"/>
              <a:t>Fast-forward to today: ConvNets are everywhere</a:t>
            </a:r>
          </a:p>
        </p:txBody>
      </p:sp>
      <p:pic>
        <p:nvPicPr>
          <p:cNvPr id="7" name="Shape 8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739046"/>
            <a:ext cx="5568099" cy="42220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56"/>
          <p:cNvSpPr txBox="1"/>
          <p:nvPr/>
        </p:nvSpPr>
        <p:spPr>
          <a:xfrm>
            <a:off x="362120" y="5961078"/>
            <a:ext cx="57815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[Faster R-CNN: Ren, He, Girshick, Sun 2015]</a:t>
            </a:r>
          </a:p>
        </p:txBody>
      </p:sp>
      <p:sp>
        <p:nvSpPr>
          <p:cNvPr id="9" name="Shape 857"/>
          <p:cNvSpPr txBox="1"/>
          <p:nvPr/>
        </p:nvSpPr>
        <p:spPr>
          <a:xfrm>
            <a:off x="266704" y="1320212"/>
            <a:ext cx="4005199" cy="418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Detection</a:t>
            </a:r>
          </a:p>
        </p:txBody>
      </p:sp>
      <p:pic>
        <p:nvPicPr>
          <p:cNvPr id="10" name="Shape 858"/>
          <p:cNvPicPr preferRelativeResize="0"/>
          <p:nvPr/>
        </p:nvPicPr>
        <p:blipFill rotWithShape="1">
          <a:blip r:embed="rId3">
            <a:alphaModFix/>
          </a:blip>
          <a:srcRect l="42455"/>
          <a:stretch/>
        </p:blipFill>
        <p:spPr>
          <a:xfrm>
            <a:off x="5731686" y="1739045"/>
            <a:ext cx="6369399" cy="42220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859"/>
          <p:cNvSpPr txBox="1"/>
          <p:nvPr/>
        </p:nvSpPr>
        <p:spPr>
          <a:xfrm>
            <a:off x="5981037" y="1320212"/>
            <a:ext cx="4005199" cy="418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Segmentation</a:t>
            </a:r>
          </a:p>
        </p:txBody>
      </p:sp>
      <p:sp>
        <p:nvSpPr>
          <p:cNvPr id="12" name="Shape 860"/>
          <p:cNvSpPr txBox="1"/>
          <p:nvPr/>
        </p:nvSpPr>
        <p:spPr>
          <a:xfrm>
            <a:off x="8750036" y="6028685"/>
            <a:ext cx="24723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 dirty="0"/>
              <a:t>[Farabet et al., 2012]</a:t>
            </a:r>
          </a:p>
        </p:txBody>
      </p:sp>
    </p:spTree>
    <p:extLst>
      <p:ext uri="{BB962C8B-B14F-4D97-AF65-F5344CB8AC3E}">
        <p14:creationId xmlns:p14="http://schemas.microsoft.com/office/powerpoint/2010/main" val="20939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41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865"/>
          <p:cNvSpPr txBox="1">
            <a:spLocks/>
          </p:cNvSpPr>
          <p:nvPr/>
        </p:nvSpPr>
        <p:spPr>
          <a:xfrm>
            <a:off x="8699990" y="6877244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6" name="Shape 866"/>
          <p:cNvSpPr txBox="1"/>
          <p:nvPr/>
        </p:nvSpPr>
        <p:spPr>
          <a:xfrm>
            <a:off x="296100" y="653444"/>
            <a:ext cx="11657999" cy="10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Fast-forward to today: ConvNets are everywhere</a:t>
            </a:r>
          </a:p>
        </p:txBody>
      </p:sp>
      <p:pic>
        <p:nvPicPr>
          <p:cNvPr id="7" name="Shape 8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7071" y="1544511"/>
            <a:ext cx="5903367" cy="44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204" y="1603240"/>
            <a:ext cx="4955200" cy="37111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869"/>
          <p:cNvSpPr txBox="1"/>
          <p:nvPr/>
        </p:nvSpPr>
        <p:spPr>
          <a:xfrm>
            <a:off x="6738204" y="4670444"/>
            <a:ext cx="4655200" cy="122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NVIDIA Tegra X1</a:t>
            </a:r>
          </a:p>
        </p:txBody>
      </p:sp>
      <p:sp>
        <p:nvSpPr>
          <p:cNvPr id="10" name="Shape 870"/>
          <p:cNvSpPr txBox="1"/>
          <p:nvPr/>
        </p:nvSpPr>
        <p:spPr>
          <a:xfrm>
            <a:off x="547071" y="6021211"/>
            <a:ext cx="61807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self-driving cars</a:t>
            </a:r>
          </a:p>
        </p:txBody>
      </p:sp>
    </p:spTree>
    <p:extLst>
      <p:ext uri="{BB962C8B-B14F-4D97-AF65-F5344CB8AC3E}">
        <p14:creationId xmlns:p14="http://schemas.microsoft.com/office/powerpoint/2010/main" val="120215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42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875"/>
          <p:cNvSpPr txBox="1">
            <a:spLocks/>
          </p:cNvSpPr>
          <p:nvPr/>
        </p:nvSpPr>
        <p:spPr>
          <a:xfrm>
            <a:off x="8794187" y="6796747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sp>
        <p:nvSpPr>
          <p:cNvPr id="6" name="Shape 876"/>
          <p:cNvSpPr txBox="1"/>
          <p:nvPr/>
        </p:nvSpPr>
        <p:spPr>
          <a:xfrm>
            <a:off x="390297" y="572947"/>
            <a:ext cx="11657999" cy="10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Fast-forward to today: ConvNets are everywhere</a:t>
            </a:r>
          </a:p>
        </p:txBody>
      </p:sp>
      <p:pic>
        <p:nvPicPr>
          <p:cNvPr id="7" name="Shape 8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268" y="1507547"/>
            <a:ext cx="11945732" cy="26698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78"/>
          <p:cNvSpPr txBox="1"/>
          <p:nvPr/>
        </p:nvSpPr>
        <p:spPr>
          <a:xfrm>
            <a:off x="9275534" y="1405947"/>
            <a:ext cx="2560800" cy="32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[Taigman et al. 2014]</a:t>
            </a:r>
          </a:p>
        </p:txBody>
      </p:sp>
      <p:pic>
        <p:nvPicPr>
          <p:cNvPr id="9" name="Shape 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67" y="4115581"/>
            <a:ext cx="6031600" cy="22099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80"/>
          <p:cNvSpPr txBox="1"/>
          <p:nvPr/>
        </p:nvSpPr>
        <p:spPr>
          <a:xfrm>
            <a:off x="1672581" y="6221196"/>
            <a:ext cx="3431999" cy="32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 dirty="0"/>
              <a:t>[Simonyan et al. 2014]</a:t>
            </a:r>
          </a:p>
        </p:txBody>
      </p:sp>
      <p:pic>
        <p:nvPicPr>
          <p:cNvPr id="11" name="Shape 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734" y="4234608"/>
            <a:ext cx="3106965" cy="236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882"/>
          <p:cNvSpPr txBox="1"/>
          <p:nvPr/>
        </p:nvSpPr>
        <p:spPr>
          <a:xfrm>
            <a:off x="8414701" y="6070580"/>
            <a:ext cx="3515599" cy="340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r"/>
            <a:r>
              <a:rPr lang="en" sz="2400" i="1"/>
              <a:t>[Goodfellow 2014]</a:t>
            </a:r>
          </a:p>
        </p:txBody>
      </p:sp>
    </p:spTree>
    <p:extLst>
      <p:ext uri="{BB962C8B-B14F-4D97-AF65-F5344CB8AC3E}">
        <p14:creationId xmlns:p14="http://schemas.microsoft.com/office/powerpoint/2010/main" val="38992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43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887"/>
          <p:cNvSpPr txBox="1">
            <a:spLocks/>
          </p:cNvSpPr>
          <p:nvPr/>
        </p:nvSpPr>
        <p:spPr>
          <a:xfrm>
            <a:off x="8509007" y="6929855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sp>
        <p:nvSpPr>
          <p:cNvPr id="6" name="Shape 888"/>
          <p:cNvSpPr txBox="1"/>
          <p:nvPr/>
        </p:nvSpPr>
        <p:spPr>
          <a:xfrm>
            <a:off x="105117" y="706055"/>
            <a:ext cx="11657999" cy="10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Fast-forward to today: ConvNets are everywhere</a:t>
            </a:r>
          </a:p>
        </p:txBody>
      </p:sp>
      <p:pic>
        <p:nvPicPr>
          <p:cNvPr id="7" name="Shape 8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587" y="1619455"/>
            <a:ext cx="106172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90"/>
          <p:cNvSpPr txBox="1"/>
          <p:nvPr/>
        </p:nvSpPr>
        <p:spPr>
          <a:xfrm>
            <a:off x="226555" y="3600655"/>
            <a:ext cx="28659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[Toshev, Szegedy 2014]</a:t>
            </a:r>
          </a:p>
        </p:txBody>
      </p:sp>
      <p:pic>
        <p:nvPicPr>
          <p:cNvPr id="9" name="Shape 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54" y="4384188"/>
            <a:ext cx="11292800" cy="16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92"/>
          <p:cNvSpPr txBox="1"/>
          <p:nvPr/>
        </p:nvSpPr>
        <p:spPr>
          <a:xfrm>
            <a:off x="311554" y="5900388"/>
            <a:ext cx="3315200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[Mnih 2013]</a:t>
            </a:r>
          </a:p>
        </p:txBody>
      </p:sp>
    </p:spTree>
    <p:extLst>
      <p:ext uri="{BB962C8B-B14F-4D97-AF65-F5344CB8AC3E}">
        <p14:creationId xmlns:p14="http://schemas.microsoft.com/office/powerpoint/2010/main" val="73954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44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897"/>
          <p:cNvSpPr txBox="1">
            <a:spLocks/>
          </p:cNvSpPr>
          <p:nvPr/>
        </p:nvSpPr>
        <p:spPr>
          <a:xfrm>
            <a:off x="8543732" y="6877244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sp>
        <p:nvSpPr>
          <p:cNvPr id="6" name="Shape 898"/>
          <p:cNvSpPr txBox="1"/>
          <p:nvPr/>
        </p:nvSpPr>
        <p:spPr>
          <a:xfrm>
            <a:off x="139842" y="653444"/>
            <a:ext cx="11657999" cy="10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Fast-forward to today: ConvNets are everywhere</a:t>
            </a:r>
          </a:p>
        </p:txBody>
      </p:sp>
      <p:pic>
        <p:nvPicPr>
          <p:cNvPr id="7" name="Shape 8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8079" y="1808211"/>
            <a:ext cx="304800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028" y="1808193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0246" y="1808211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902"/>
          <p:cNvSpPr txBox="1"/>
          <p:nvPr/>
        </p:nvSpPr>
        <p:spPr>
          <a:xfrm>
            <a:off x="2823646" y="5605811"/>
            <a:ext cx="2512000" cy="60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[Ciresan et al. 2013]</a:t>
            </a:r>
          </a:p>
        </p:txBody>
      </p:sp>
      <p:sp>
        <p:nvSpPr>
          <p:cNvPr id="11" name="Shape 903"/>
          <p:cNvSpPr txBox="1"/>
          <p:nvPr/>
        </p:nvSpPr>
        <p:spPr>
          <a:xfrm>
            <a:off x="8140246" y="5605811"/>
            <a:ext cx="2913599" cy="60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[Sermanet et al. 2011]</a:t>
            </a:r>
          </a:p>
          <a:p>
            <a:r>
              <a:rPr lang="en" sz="2400" i="1"/>
              <a:t>[Ciresan et al.]</a:t>
            </a:r>
          </a:p>
        </p:txBody>
      </p:sp>
    </p:spTree>
    <p:extLst>
      <p:ext uri="{BB962C8B-B14F-4D97-AF65-F5344CB8AC3E}">
        <p14:creationId xmlns:p14="http://schemas.microsoft.com/office/powerpoint/2010/main" val="1641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45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908"/>
          <p:cNvSpPr txBox="1">
            <a:spLocks/>
          </p:cNvSpPr>
          <p:nvPr/>
        </p:nvSpPr>
        <p:spPr>
          <a:xfrm>
            <a:off x="8552786" y="6877244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6" name="Shape 9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01011"/>
            <a:ext cx="4146267" cy="39012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910"/>
          <p:cNvSpPr txBox="1"/>
          <p:nvPr/>
        </p:nvSpPr>
        <p:spPr>
          <a:xfrm>
            <a:off x="148896" y="653444"/>
            <a:ext cx="11657999" cy="10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Fast-forward to today: ConvNets are everywhere</a:t>
            </a:r>
          </a:p>
        </p:txBody>
      </p:sp>
      <p:pic>
        <p:nvPicPr>
          <p:cNvPr id="8" name="Shape 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234" y="1585278"/>
            <a:ext cx="3080833" cy="453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2100" y="1428211"/>
            <a:ext cx="4541632" cy="1935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913"/>
          <p:cNvSpPr txBox="1"/>
          <p:nvPr/>
        </p:nvSpPr>
        <p:spPr>
          <a:xfrm>
            <a:off x="9851500" y="3292611"/>
            <a:ext cx="2792799" cy="388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[Denil et al. 2014]</a:t>
            </a:r>
          </a:p>
        </p:txBody>
      </p:sp>
      <p:pic>
        <p:nvPicPr>
          <p:cNvPr id="11" name="Shape 9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5334" y="3846394"/>
            <a:ext cx="2753908" cy="28658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15"/>
          <p:cNvSpPr txBox="1"/>
          <p:nvPr/>
        </p:nvSpPr>
        <p:spPr>
          <a:xfrm>
            <a:off x="1528901" y="5799852"/>
            <a:ext cx="24711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 dirty="0"/>
              <a:t>[Turaga et al., 2010]</a:t>
            </a:r>
          </a:p>
        </p:txBody>
      </p:sp>
    </p:spTree>
    <p:extLst>
      <p:ext uri="{BB962C8B-B14F-4D97-AF65-F5344CB8AC3E}">
        <p14:creationId xmlns:p14="http://schemas.microsoft.com/office/powerpoint/2010/main" val="21809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46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920"/>
          <p:cNvSpPr txBox="1">
            <a:spLocks/>
          </p:cNvSpPr>
          <p:nvPr/>
        </p:nvSpPr>
        <p:spPr>
          <a:xfrm>
            <a:off x="9440770" y="6681000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6" name="Shape 921"/>
          <p:cNvPicPr preferRelativeResize="0"/>
          <p:nvPr/>
        </p:nvPicPr>
        <p:blipFill rotWithShape="1">
          <a:blip r:embed="rId2">
            <a:alphaModFix/>
          </a:blip>
          <a:srcRect r="28150"/>
          <a:stretch/>
        </p:blipFill>
        <p:spPr>
          <a:xfrm>
            <a:off x="1063351" y="1412433"/>
            <a:ext cx="4768765" cy="44280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922"/>
          <p:cNvSpPr txBox="1"/>
          <p:nvPr/>
        </p:nvSpPr>
        <p:spPr>
          <a:xfrm>
            <a:off x="957651" y="5840500"/>
            <a:ext cx="53443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Whale recognition, Kaggle Challenge</a:t>
            </a:r>
          </a:p>
        </p:txBody>
      </p:sp>
      <p:pic>
        <p:nvPicPr>
          <p:cNvPr id="8" name="Shape 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414" y="1412434"/>
            <a:ext cx="4483976" cy="44280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24"/>
          <p:cNvSpPr txBox="1"/>
          <p:nvPr/>
        </p:nvSpPr>
        <p:spPr>
          <a:xfrm>
            <a:off x="6654418" y="5840500"/>
            <a:ext cx="53443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Mnih and Hinton, 2010</a:t>
            </a:r>
          </a:p>
        </p:txBody>
      </p:sp>
    </p:spTree>
    <p:extLst>
      <p:ext uri="{BB962C8B-B14F-4D97-AF65-F5344CB8AC3E}">
        <p14:creationId xmlns:p14="http://schemas.microsoft.com/office/powerpoint/2010/main" val="24946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47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929"/>
          <p:cNvSpPr txBox="1">
            <a:spLocks/>
          </p:cNvSpPr>
          <p:nvPr/>
        </p:nvSpPr>
        <p:spPr>
          <a:xfrm>
            <a:off x="9683837" y="6957625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pic>
        <p:nvPicPr>
          <p:cNvPr id="6" name="Shape 9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2567" y="812289"/>
            <a:ext cx="9063967" cy="59380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931"/>
          <p:cNvSpPr txBox="1"/>
          <p:nvPr/>
        </p:nvSpPr>
        <p:spPr>
          <a:xfrm>
            <a:off x="10315351" y="6136825"/>
            <a:ext cx="2689599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/>
              <a:t>[Vinyals et al., 2015]</a:t>
            </a:r>
          </a:p>
        </p:txBody>
      </p:sp>
      <p:sp>
        <p:nvSpPr>
          <p:cNvPr id="8" name="Shape 932"/>
          <p:cNvSpPr txBox="1"/>
          <p:nvPr/>
        </p:nvSpPr>
        <p:spPr>
          <a:xfrm>
            <a:off x="10280118" y="956992"/>
            <a:ext cx="2689599" cy="2748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/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167136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48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The Deep Learning Revolu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240" y="1718842"/>
            <a:ext cx="11999978" cy="3429342"/>
          </a:xfrm>
        </p:spPr>
      </p:pic>
    </p:spTree>
    <p:extLst>
      <p:ext uri="{BB962C8B-B14F-4D97-AF65-F5344CB8AC3E}">
        <p14:creationId xmlns:p14="http://schemas.microsoft.com/office/powerpoint/2010/main" val="208088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5883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545"/>
          <p:cNvSpPr/>
          <p:nvPr/>
        </p:nvSpPr>
        <p:spPr>
          <a:xfrm>
            <a:off x="1233228" y="3225828"/>
            <a:ext cx="17899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546"/>
          <p:cNvSpPr txBox="1">
            <a:spLocks/>
          </p:cNvSpPr>
          <p:nvPr/>
        </p:nvSpPr>
        <p:spPr>
          <a:xfrm>
            <a:off x="9024080" y="6912494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7" name="Shape 547"/>
          <p:cNvSpPr txBox="1"/>
          <p:nvPr/>
        </p:nvSpPr>
        <p:spPr>
          <a:xfrm>
            <a:off x="514194" y="781961"/>
            <a:ext cx="10269200" cy="84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</a:p>
        </p:txBody>
      </p:sp>
      <p:sp>
        <p:nvSpPr>
          <p:cNvPr id="8" name="Shape 548"/>
          <p:cNvSpPr txBox="1"/>
          <p:nvPr/>
        </p:nvSpPr>
        <p:spPr>
          <a:xfrm>
            <a:off x="1077728" y="4995127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</a:p>
        </p:txBody>
      </p:sp>
      <p:pic>
        <p:nvPicPr>
          <p:cNvPr id="9" name="Shape 549"/>
          <p:cNvPicPr preferRelativeResize="0"/>
          <p:nvPr/>
        </p:nvPicPr>
        <p:blipFill rotWithShape="1">
          <a:blip r:embed="rId2">
            <a:alphaModFix/>
          </a:blip>
          <a:srcRect r="10193"/>
          <a:stretch/>
        </p:blipFill>
        <p:spPr>
          <a:xfrm>
            <a:off x="4542360" y="2946411"/>
            <a:ext cx="2394731" cy="221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50"/>
          <p:cNvSpPr/>
          <p:nvPr/>
        </p:nvSpPr>
        <p:spPr>
          <a:xfrm>
            <a:off x="4542361" y="3505261"/>
            <a:ext cx="17899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551"/>
          <p:cNvSpPr/>
          <p:nvPr/>
        </p:nvSpPr>
        <p:spPr>
          <a:xfrm>
            <a:off x="5249894" y="3225827"/>
            <a:ext cx="1620399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2" name="Shape 552"/>
          <p:cNvGraphicFramePr/>
          <p:nvPr/>
        </p:nvGraphicFramePr>
        <p:xfrm>
          <a:off x="8929327" y="3199444"/>
          <a:ext cx="1724266" cy="1706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326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0.5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0.75</a:t>
                      </a: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1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0.6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Shape 553"/>
          <p:cNvSpPr txBox="1"/>
          <p:nvPr/>
        </p:nvSpPr>
        <p:spPr>
          <a:xfrm>
            <a:off x="8465860" y="5242661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scores: P(cat)</a:t>
            </a:r>
          </a:p>
        </p:txBody>
      </p:sp>
      <p:sp>
        <p:nvSpPr>
          <p:cNvPr id="14" name="Shape 554"/>
          <p:cNvSpPr txBox="1"/>
          <p:nvPr/>
        </p:nvSpPr>
        <p:spPr>
          <a:xfrm>
            <a:off x="4688928" y="5251527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</a:p>
        </p:txBody>
      </p:sp>
    </p:spTree>
    <p:extLst>
      <p:ext uri="{BB962C8B-B14F-4D97-AF65-F5344CB8AC3E}">
        <p14:creationId xmlns:p14="http://schemas.microsoft.com/office/powerpoint/2010/main" val="3537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classifier 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50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0739" y="2160588"/>
            <a:ext cx="625212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5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51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651" y="2160588"/>
            <a:ext cx="569829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4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52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132" y="2160588"/>
            <a:ext cx="549133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53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2821" y="2160588"/>
            <a:ext cx="536795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2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54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677" y="2160588"/>
            <a:ext cx="589824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4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55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181" y="2160588"/>
            <a:ext cx="525923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1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56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223" y="2160588"/>
            <a:ext cx="729715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57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542" y="2160588"/>
            <a:ext cx="790251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58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270" y="2160588"/>
            <a:ext cx="799306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59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561" y="2160588"/>
            <a:ext cx="874847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1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6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559"/>
          <p:cNvSpPr/>
          <p:nvPr/>
        </p:nvSpPr>
        <p:spPr>
          <a:xfrm>
            <a:off x="1129057" y="3225828"/>
            <a:ext cx="17899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560"/>
          <p:cNvSpPr txBox="1">
            <a:spLocks/>
          </p:cNvSpPr>
          <p:nvPr/>
        </p:nvSpPr>
        <p:spPr>
          <a:xfrm>
            <a:off x="8919909" y="6912494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7" name="Shape 561"/>
          <p:cNvSpPr txBox="1"/>
          <p:nvPr/>
        </p:nvSpPr>
        <p:spPr>
          <a:xfrm>
            <a:off x="410023" y="781961"/>
            <a:ext cx="10269200" cy="84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</a:p>
        </p:txBody>
      </p:sp>
      <p:sp>
        <p:nvSpPr>
          <p:cNvPr id="8" name="Shape 562"/>
          <p:cNvSpPr txBox="1"/>
          <p:nvPr/>
        </p:nvSpPr>
        <p:spPr>
          <a:xfrm>
            <a:off x="973557" y="4995127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</a:p>
        </p:txBody>
      </p:sp>
      <p:pic>
        <p:nvPicPr>
          <p:cNvPr id="9" name="Shape 563"/>
          <p:cNvPicPr preferRelativeResize="0"/>
          <p:nvPr/>
        </p:nvPicPr>
        <p:blipFill rotWithShape="1">
          <a:blip r:embed="rId2">
            <a:alphaModFix/>
          </a:blip>
          <a:srcRect r="10193"/>
          <a:stretch/>
        </p:blipFill>
        <p:spPr>
          <a:xfrm>
            <a:off x="4438189" y="2946411"/>
            <a:ext cx="2394731" cy="221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64"/>
          <p:cNvSpPr/>
          <p:nvPr/>
        </p:nvSpPr>
        <p:spPr>
          <a:xfrm>
            <a:off x="5101423" y="3314461"/>
            <a:ext cx="1303599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1" name="Shape 565"/>
          <p:cNvGraphicFramePr/>
          <p:nvPr/>
        </p:nvGraphicFramePr>
        <p:xfrm>
          <a:off x="8825156" y="3199444"/>
          <a:ext cx="1724266" cy="1706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326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0.5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0.75</a:t>
                      </a: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1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0.6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0.8</a:t>
                      </a: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Shape 566"/>
          <p:cNvSpPr txBox="1"/>
          <p:nvPr/>
        </p:nvSpPr>
        <p:spPr>
          <a:xfrm>
            <a:off x="8361689" y="5242661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scores: P(cat)</a:t>
            </a:r>
          </a:p>
        </p:txBody>
      </p:sp>
      <p:sp>
        <p:nvSpPr>
          <p:cNvPr id="13" name="Shape 567"/>
          <p:cNvSpPr txBox="1"/>
          <p:nvPr/>
        </p:nvSpPr>
        <p:spPr>
          <a:xfrm>
            <a:off x="4584757" y="5251527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</a:p>
        </p:txBody>
      </p:sp>
      <p:sp>
        <p:nvSpPr>
          <p:cNvPr id="14" name="Shape 568"/>
          <p:cNvSpPr/>
          <p:nvPr/>
        </p:nvSpPr>
        <p:spPr>
          <a:xfrm>
            <a:off x="5055157" y="3505261"/>
            <a:ext cx="17899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2245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Mathematics!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086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61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450" y="2160588"/>
            <a:ext cx="968069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62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943" y="2160588"/>
            <a:ext cx="1013571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0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63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hot encoding </a:t>
            </a:r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028" y="2160588"/>
            <a:ext cx="777754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7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64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407" y="2160588"/>
            <a:ext cx="881478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65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636" y="2160588"/>
            <a:ext cx="486832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66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6721"/>
            <a:ext cx="10515600" cy="3438324"/>
          </a:xfrm>
        </p:spPr>
      </p:pic>
    </p:spTree>
    <p:extLst>
      <p:ext uri="{BB962C8B-B14F-4D97-AF65-F5344CB8AC3E}">
        <p14:creationId xmlns:p14="http://schemas.microsoft.com/office/powerpoint/2010/main" val="2756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67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21" y="1228091"/>
            <a:ext cx="9551137" cy="5386841"/>
          </a:xfrm>
        </p:spPr>
      </p:pic>
    </p:spTree>
    <p:extLst>
      <p:ext uri="{BB962C8B-B14F-4D97-AF65-F5344CB8AC3E}">
        <p14:creationId xmlns:p14="http://schemas.microsoft.com/office/powerpoint/2010/main" val="10025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68</a:t>
            </a:fld>
            <a:endParaRPr lang="fa-I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45" y="2160588"/>
            <a:ext cx="7735710" cy="4351337"/>
          </a:xfrm>
        </p:spPr>
      </p:pic>
    </p:spTree>
    <p:extLst>
      <p:ext uri="{BB962C8B-B14F-4D97-AF65-F5344CB8AC3E}">
        <p14:creationId xmlns:p14="http://schemas.microsoft.com/office/powerpoint/2010/main" val="5941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69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45" y="2160588"/>
            <a:ext cx="7735710" cy="4351337"/>
          </a:xfrm>
        </p:spPr>
      </p:pic>
    </p:spTree>
    <p:extLst>
      <p:ext uri="{BB962C8B-B14F-4D97-AF65-F5344CB8AC3E}">
        <p14:creationId xmlns:p14="http://schemas.microsoft.com/office/powerpoint/2010/main" val="180335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7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573"/>
          <p:cNvSpPr/>
          <p:nvPr/>
        </p:nvSpPr>
        <p:spPr>
          <a:xfrm>
            <a:off x="1123270" y="3486258"/>
            <a:ext cx="17899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574"/>
          <p:cNvSpPr txBox="1">
            <a:spLocks/>
          </p:cNvSpPr>
          <p:nvPr/>
        </p:nvSpPr>
        <p:spPr>
          <a:xfrm>
            <a:off x="8914122" y="7172924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7" name="Shape 575"/>
          <p:cNvSpPr txBox="1"/>
          <p:nvPr/>
        </p:nvSpPr>
        <p:spPr>
          <a:xfrm>
            <a:off x="404236" y="1042391"/>
            <a:ext cx="10269200" cy="84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</a:p>
        </p:txBody>
      </p:sp>
      <p:sp>
        <p:nvSpPr>
          <p:cNvPr id="8" name="Shape 576"/>
          <p:cNvSpPr txBox="1"/>
          <p:nvPr/>
        </p:nvSpPr>
        <p:spPr>
          <a:xfrm>
            <a:off x="967770" y="5255557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</a:p>
        </p:txBody>
      </p:sp>
      <p:pic>
        <p:nvPicPr>
          <p:cNvPr id="9" name="Shape 577"/>
          <p:cNvPicPr preferRelativeResize="0"/>
          <p:nvPr/>
        </p:nvPicPr>
        <p:blipFill rotWithShape="1">
          <a:blip r:embed="rId2">
            <a:alphaModFix/>
          </a:blip>
          <a:srcRect r="10193"/>
          <a:stretch/>
        </p:blipFill>
        <p:spPr>
          <a:xfrm>
            <a:off x="4432402" y="3206841"/>
            <a:ext cx="2394731" cy="221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78"/>
          <p:cNvSpPr/>
          <p:nvPr/>
        </p:nvSpPr>
        <p:spPr>
          <a:xfrm>
            <a:off x="5095636" y="3574891"/>
            <a:ext cx="1303599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1" name="Shape 579"/>
          <p:cNvGraphicFramePr/>
          <p:nvPr/>
        </p:nvGraphicFramePr>
        <p:xfrm>
          <a:off x="8819369" y="3459874"/>
          <a:ext cx="1724266" cy="1706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326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0.5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0.75</a:t>
                      </a: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1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0.6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0.8</a:t>
                      </a: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Shape 580"/>
          <p:cNvSpPr txBox="1"/>
          <p:nvPr/>
        </p:nvSpPr>
        <p:spPr>
          <a:xfrm>
            <a:off x="8355902" y="5503091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scores: P(cat)</a:t>
            </a:r>
          </a:p>
        </p:txBody>
      </p:sp>
      <p:sp>
        <p:nvSpPr>
          <p:cNvPr id="13" name="Shape 581"/>
          <p:cNvSpPr txBox="1"/>
          <p:nvPr/>
        </p:nvSpPr>
        <p:spPr>
          <a:xfrm>
            <a:off x="4578970" y="5511957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</a:p>
        </p:txBody>
      </p:sp>
      <p:sp>
        <p:nvSpPr>
          <p:cNvPr id="14" name="Shape 582"/>
          <p:cNvSpPr/>
          <p:nvPr/>
        </p:nvSpPr>
        <p:spPr>
          <a:xfrm>
            <a:off x="5139936" y="3486257"/>
            <a:ext cx="1620399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Shape 583"/>
          <p:cNvSpPr/>
          <p:nvPr/>
        </p:nvSpPr>
        <p:spPr>
          <a:xfrm>
            <a:off x="5214536" y="3321858"/>
            <a:ext cx="1303599" cy="1933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Shape 584"/>
          <p:cNvSpPr/>
          <p:nvPr/>
        </p:nvSpPr>
        <p:spPr>
          <a:xfrm>
            <a:off x="5246370" y="3295457"/>
            <a:ext cx="1303599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424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074" name="Picture 2" descr="Image result for mni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19" y="1645515"/>
            <a:ext cx="6381960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71</a:t>
            </a:fld>
            <a:endParaRPr lang="fa-IR" dirty="0"/>
          </a:p>
        </p:txBody>
      </p:sp>
      <p:pic>
        <p:nvPicPr>
          <p:cNvPr id="5" name="1479932728445-v0ch3x (2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0747" y="1095329"/>
            <a:ext cx="9369742" cy="5270359"/>
          </a:xfrm>
        </p:spPr>
      </p:pic>
    </p:spTree>
    <p:extLst>
      <p:ext uri="{BB962C8B-B14F-4D97-AF65-F5344CB8AC3E}">
        <p14:creationId xmlns:p14="http://schemas.microsoft.com/office/powerpoint/2010/main" val="326393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Frameworks 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06584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73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73" y="1009273"/>
            <a:ext cx="6372470" cy="5663533"/>
          </a:xfrm>
        </p:spPr>
      </p:pic>
    </p:spTree>
    <p:extLst>
      <p:ext uri="{BB962C8B-B14F-4D97-AF65-F5344CB8AC3E}">
        <p14:creationId xmlns:p14="http://schemas.microsoft.com/office/powerpoint/2010/main" val="21921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74</a:t>
            </a:fld>
            <a:endParaRPr lang="fa-IR" dirty="0"/>
          </a:p>
        </p:txBody>
      </p:sp>
      <p:pic>
        <p:nvPicPr>
          <p:cNvPr id="1026" name="Picture 2" descr="Image result for deep learning frame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55" y="1205677"/>
            <a:ext cx="6661454" cy="52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5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75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2111"/>
            <a:ext cx="12105067" cy="36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76</a:t>
            </a:fld>
            <a:endParaRPr lang="fa-IR" dirty="0"/>
          </a:p>
        </p:txBody>
      </p:sp>
      <p:pic>
        <p:nvPicPr>
          <p:cNvPr id="1026" name="Picture 2" descr="Image result for gtx 1080 nvidi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780" y="2160588"/>
            <a:ext cx="4314039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39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77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7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78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79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8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589"/>
          <p:cNvSpPr/>
          <p:nvPr/>
        </p:nvSpPr>
        <p:spPr>
          <a:xfrm>
            <a:off x="1169568" y="3298302"/>
            <a:ext cx="1789999" cy="16535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590"/>
          <p:cNvSpPr txBox="1">
            <a:spLocks/>
          </p:cNvSpPr>
          <p:nvPr/>
        </p:nvSpPr>
        <p:spPr>
          <a:xfrm>
            <a:off x="8960420" y="6984968"/>
            <a:ext cx="731599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defPPr>
              <a:defRPr lang="fa-IR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7" name="Shape 591"/>
          <p:cNvSpPr txBox="1"/>
          <p:nvPr/>
        </p:nvSpPr>
        <p:spPr>
          <a:xfrm>
            <a:off x="450534" y="854435"/>
            <a:ext cx="10269200" cy="84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</a:p>
        </p:txBody>
      </p:sp>
      <p:sp>
        <p:nvSpPr>
          <p:cNvPr id="8" name="Shape 592"/>
          <p:cNvSpPr txBox="1"/>
          <p:nvPr/>
        </p:nvSpPr>
        <p:spPr>
          <a:xfrm>
            <a:off x="1014068" y="5067601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</a:p>
        </p:txBody>
      </p:sp>
      <p:pic>
        <p:nvPicPr>
          <p:cNvPr id="9" name="Shape 593"/>
          <p:cNvPicPr preferRelativeResize="0"/>
          <p:nvPr/>
        </p:nvPicPr>
        <p:blipFill rotWithShape="1">
          <a:blip r:embed="rId2">
            <a:alphaModFix/>
          </a:blip>
          <a:srcRect r="10193"/>
          <a:stretch/>
        </p:blipFill>
        <p:spPr>
          <a:xfrm>
            <a:off x="4478700" y="3018885"/>
            <a:ext cx="2394731" cy="221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94"/>
          <p:cNvSpPr/>
          <p:nvPr/>
        </p:nvSpPr>
        <p:spPr>
          <a:xfrm>
            <a:off x="5159668" y="3128335"/>
            <a:ext cx="1409999" cy="21027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595"/>
          <p:cNvSpPr txBox="1"/>
          <p:nvPr/>
        </p:nvSpPr>
        <p:spPr>
          <a:xfrm>
            <a:off x="8402200" y="5315135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score: P(cat)</a:t>
            </a:r>
          </a:p>
        </p:txBody>
      </p:sp>
      <p:sp>
        <p:nvSpPr>
          <p:cNvPr id="12" name="Shape 596"/>
          <p:cNvSpPr txBox="1"/>
          <p:nvPr/>
        </p:nvSpPr>
        <p:spPr>
          <a:xfrm>
            <a:off x="4625268" y="5324001"/>
            <a:ext cx="2101599" cy="69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</a:p>
        </p:txBody>
      </p:sp>
      <p:sp>
        <p:nvSpPr>
          <p:cNvPr id="13" name="Shape 597"/>
          <p:cNvSpPr txBox="1"/>
          <p:nvPr/>
        </p:nvSpPr>
        <p:spPr>
          <a:xfrm>
            <a:off x="6326934" y="1936669"/>
            <a:ext cx="3121200" cy="84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Greedily merge boxes and scores (details in paper)</a:t>
            </a:r>
          </a:p>
        </p:txBody>
      </p:sp>
      <p:sp>
        <p:nvSpPr>
          <p:cNvPr id="14" name="Shape 598"/>
          <p:cNvSpPr txBox="1"/>
          <p:nvPr/>
        </p:nvSpPr>
        <p:spPr>
          <a:xfrm>
            <a:off x="9173601" y="3919702"/>
            <a:ext cx="1108399" cy="84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0.8</a:t>
            </a:r>
          </a:p>
        </p:txBody>
      </p:sp>
    </p:spTree>
    <p:extLst>
      <p:ext uri="{BB962C8B-B14F-4D97-AF65-F5344CB8AC3E}">
        <p14:creationId xmlns:p14="http://schemas.microsoft.com/office/powerpoint/2010/main" val="340619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80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81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8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3245" y="3417888"/>
            <a:ext cx="10515600" cy="2137960"/>
          </a:xfrm>
        </p:spPr>
        <p:txBody>
          <a:bodyPr>
            <a:normAutofit fontScale="55000" lnSpcReduction="20000"/>
          </a:bodyPr>
          <a:lstStyle/>
          <a:p>
            <a:r>
              <a:rPr lang="en-US" sz="4800" dirty="0" smtClean="0"/>
              <a:t>Question?</a:t>
            </a:r>
          </a:p>
          <a:p>
            <a:r>
              <a:rPr lang="en-US" sz="4800" dirty="0" smtClean="0"/>
              <a:t> </a:t>
            </a:r>
          </a:p>
          <a:p>
            <a:r>
              <a:rPr lang="en-US" sz="4800" dirty="0" smtClean="0">
                <a:hlinkClick r:id="rId2"/>
              </a:rPr>
              <a:t>s.rezaeeoshternian@rug.nl</a:t>
            </a:r>
            <a:endParaRPr lang="en-US" sz="4800" dirty="0" smtClean="0"/>
          </a:p>
          <a:p>
            <a:endParaRPr lang="en-US" sz="4800" dirty="0" smtClean="0"/>
          </a:p>
          <a:p>
            <a:r>
              <a:rPr lang="en-US" sz="4800" dirty="0" smtClean="0"/>
              <a:t>Room 340</a:t>
            </a:r>
            <a:endParaRPr lang="fa-IR" sz="4800" dirty="0"/>
          </a:p>
        </p:txBody>
      </p:sp>
    </p:spTree>
    <p:extLst>
      <p:ext uri="{BB962C8B-B14F-4D97-AF65-F5344CB8AC3E}">
        <p14:creationId xmlns:p14="http://schemas.microsoft.com/office/powerpoint/2010/main" val="27763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9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012" y="1599216"/>
            <a:ext cx="6430588" cy="4351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12" y="1599216"/>
            <a:ext cx="643058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6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4805</TotalTime>
  <Words>1055</Words>
  <Application>Microsoft Office PowerPoint</Application>
  <PresentationFormat>Widescreen</PresentationFormat>
  <Paragraphs>365</Paragraphs>
  <Slides>82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B Nazanin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classifier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hot encoding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GPU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 UX</dc:creator>
  <cp:lastModifiedBy>ASUS UX</cp:lastModifiedBy>
  <cp:revision>227</cp:revision>
  <dcterms:created xsi:type="dcterms:W3CDTF">2017-01-22T11:00:19Z</dcterms:created>
  <dcterms:modified xsi:type="dcterms:W3CDTF">2019-05-02T10:43:23Z</dcterms:modified>
</cp:coreProperties>
</file>